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60" r:id="rId1"/>
    <p:sldMasterId id="2147483675" r:id="rId2"/>
    <p:sldMasterId id="2147483689" r:id="rId3"/>
  </p:sldMasterIdLst>
  <p:notesMasterIdLst>
    <p:notesMasterId r:id="rId19"/>
  </p:notesMasterIdLst>
  <p:sldIdLst>
    <p:sldId id="283" r:id="rId4"/>
    <p:sldId id="257" r:id="rId5"/>
    <p:sldId id="290" r:id="rId6"/>
    <p:sldId id="258" r:id="rId7"/>
    <p:sldId id="264" r:id="rId8"/>
    <p:sldId id="306" r:id="rId9"/>
    <p:sldId id="301" r:id="rId10"/>
    <p:sldId id="309" r:id="rId11"/>
    <p:sldId id="311" r:id="rId12"/>
    <p:sldId id="304" r:id="rId13"/>
    <p:sldId id="307" r:id="rId14"/>
    <p:sldId id="305" r:id="rId15"/>
    <p:sldId id="312" r:id="rId16"/>
    <p:sldId id="282" r:id="rId17"/>
    <p:sldId id="265" r:id="rId18"/>
  </p:sldIdLst>
  <p:sldSz cx="18288000" cy="10288588"/>
  <p:notesSz cx="6858000" cy="9144000"/>
  <p:embeddedFontLst>
    <p:embeddedFont>
      <p:font typeface="Calibri" panose="020F0502020204030204" pitchFamily="34" charset="0"/>
      <p:regular r:id="rId20"/>
      <p:bold r:id="rId21"/>
      <p:italic r:id="rId22"/>
      <p:boldItalic r:id="rId23"/>
    </p:embeddedFont>
    <p:embeddedFont>
      <p:font typeface="Calibri Light" panose="020F0302020204030204" pitchFamily="34" charset="0"/>
      <p:regular r:id="rId24"/>
      <p:italic r:id="rId25"/>
    </p:embeddedFont>
    <p:embeddedFont>
      <p:font typeface="Consolas" panose="020B0609020204030204" pitchFamily="49" charset="0"/>
      <p:regular r:id="rId26"/>
      <p:bold r:id="rId27"/>
      <p:italic r:id="rId28"/>
      <p:boldItalic r:id="rId29"/>
    </p:embeddedFont>
    <p:embeddedFont>
      <p:font typeface="Roboto" panose="02000000000000000000" pitchFamily="2" charset="0"/>
      <p:regular r:id="rId30"/>
      <p:bold r:id="rId31"/>
      <p:italic r:id="rId32"/>
      <p:boldItalic r:id="rId3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21" autoAdjust="0"/>
    <p:restoredTop sz="94061" autoAdjust="0"/>
  </p:normalViewPr>
  <p:slideViewPr>
    <p:cSldViewPr snapToGrid="0">
      <p:cViewPr varScale="1">
        <p:scale>
          <a:sx n="66" d="100"/>
          <a:sy n="66" d="100"/>
        </p:scale>
        <p:origin x="108"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7.fntdata"/><Relationship Id="rId21" Type="http://schemas.openxmlformats.org/officeDocument/2006/relationships/font" Target="fonts/font2.fntdata"/><Relationship Id="rId34"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6.fntdata"/><Relationship Id="rId33" Type="http://schemas.openxmlformats.org/officeDocument/2006/relationships/font" Target="fonts/font14.fntdata"/><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viewProps" Target="viewProps.xml"/><Relationship Id="rId8" Type="http://schemas.openxmlformats.org/officeDocument/2006/relationships/slide" Target="slides/slide5.xml"/><Relationship Id="rId3" Type="http://schemas.openxmlformats.org/officeDocument/2006/relationships/slideMaster" Target="slideMasters/slideMaster3.xml"/></Relationships>
</file>

<file path=ppt/media/image1.png>
</file>

<file path=ppt/media/image10.png>
</file>

<file path=ppt/media/image11.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10/20/2023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extLst>
      <p:ext uri="{BB962C8B-B14F-4D97-AF65-F5344CB8AC3E}">
        <p14:creationId xmlns:p14="http://schemas.microsoft.com/office/powerpoint/2010/main" val="4020567768"/>
      </p:ext>
    </p:extLst>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extLst>
      <p:ext uri="{BB962C8B-B14F-4D97-AF65-F5344CB8AC3E}">
        <p14:creationId xmlns:p14="http://schemas.microsoft.com/office/powerpoint/2010/main" val="1694620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8</a:t>
            </a:fld>
            <a:endParaRPr lang="en-US"/>
          </a:p>
        </p:txBody>
      </p:sp>
    </p:spTree>
    <p:extLst>
      <p:ext uri="{BB962C8B-B14F-4D97-AF65-F5344CB8AC3E}">
        <p14:creationId xmlns:p14="http://schemas.microsoft.com/office/powerpoint/2010/main" val="8224612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9</a:t>
            </a:fld>
            <a:endParaRPr lang="en-US"/>
          </a:p>
        </p:txBody>
      </p:sp>
    </p:spTree>
    <p:extLst>
      <p:ext uri="{BB962C8B-B14F-4D97-AF65-F5344CB8AC3E}">
        <p14:creationId xmlns:p14="http://schemas.microsoft.com/office/powerpoint/2010/main" val="38058597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10</a:t>
            </a:fld>
            <a:endParaRPr lang="en-US"/>
          </a:p>
        </p:txBody>
      </p:sp>
    </p:spTree>
    <p:extLst>
      <p:ext uri="{BB962C8B-B14F-4D97-AF65-F5344CB8AC3E}">
        <p14:creationId xmlns:p14="http://schemas.microsoft.com/office/powerpoint/2010/main" val="31615534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12</a:t>
            </a:fld>
            <a:endParaRPr lang="en-US"/>
          </a:p>
        </p:txBody>
      </p:sp>
    </p:spTree>
    <p:extLst>
      <p:ext uri="{BB962C8B-B14F-4D97-AF65-F5344CB8AC3E}">
        <p14:creationId xmlns:p14="http://schemas.microsoft.com/office/powerpoint/2010/main" val="16419058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13</a:t>
            </a:fld>
            <a:endParaRPr lang="en-US"/>
          </a:p>
        </p:txBody>
      </p:sp>
    </p:spTree>
    <p:extLst>
      <p:ext uri="{BB962C8B-B14F-4D97-AF65-F5344CB8AC3E}">
        <p14:creationId xmlns:p14="http://schemas.microsoft.com/office/powerpoint/2010/main" val="41390938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a:extLst>
              <a:ext uri="{FF2B5EF4-FFF2-40B4-BE49-F238E27FC236}">
                <a16:creationId xmlns:a16="http://schemas.microsoft.com/office/drawing/2014/main" id="{D9188A37-CC4B-308D-594F-96E936A75162}"/>
              </a:ext>
            </a:extLst>
          </p:cNvPr>
          <p:cNvPicPr>
            <a:picLocks noChangeAspect="1"/>
          </p:cNvPicPr>
          <p:nvPr userDrawn="1"/>
        </p:nvPicPr>
        <p:blipFill>
          <a:blip r:embed="rId2"/>
          <a:stretch>
            <a:fillRect/>
          </a:stretch>
        </p:blipFill>
        <p:spPr>
          <a:xfrm>
            <a:off x="-5246" y="1"/>
            <a:ext cx="18298873" cy="10288800"/>
          </a:xfrm>
          <a:prstGeom prst="rect">
            <a:avLst/>
          </a:prstGeom>
        </p:spPr>
      </p:pic>
    </p:spTree>
    <p:extLst>
      <p:ext uri="{BB962C8B-B14F-4D97-AF65-F5344CB8AC3E}">
        <p14:creationId xmlns:p14="http://schemas.microsoft.com/office/powerpoint/2010/main" val="28775430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extLst>
      <p:ext uri="{BB962C8B-B14F-4D97-AF65-F5344CB8AC3E}">
        <p14:creationId xmlns:p14="http://schemas.microsoft.com/office/powerpoint/2010/main" val="31887980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2612150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0825634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2F7AE-A646-6FEF-2C18-35351BE8124D}"/>
              </a:ext>
            </a:extLst>
          </p:cNvPr>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25B10EB8-B99C-1AFC-5EE3-16D8CCFDF334}"/>
              </a:ext>
            </a:extLst>
          </p:cNvPr>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1042B78B-DEBE-CE77-F42C-D16AEECE095E}"/>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4400AC63-90EB-97F8-A609-D9AF39CEE49E}"/>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B3824D0-2F60-6982-2488-166AEAB98397}"/>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3373074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29FED-5108-6783-8F1E-54F8F9538F1D}"/>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09772CC-8C41-8047-91E2-648F042E77CF}"/>
              </a:ext>
            </a:extLst>
          </p:cNvPr>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E94841F-2619-599C-70DC-9775B717B0B5}"/>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9E5311E8-B6DE-5501-5E93-7DA5E2C30A2B}"/>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045BA3DA-3721-590F-CA91-0116959CE424}"/>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21601396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98CFD-ED5D-0770-4B8C-9E8CE084AC43}"/>
              </a:ext>
            </a:extLst>
          </p:cNvPr>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ED03D26-2A64-7499-18E4-80A29B0B8487}"/>
              </a:ext>
            </a:extLst>
          </p:cNvPr>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789F7249-AB14-B3E7-7BB5-1ACE517ED955}"/>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53042F6C-DAFE-F3AA-890A-2EC61C0D5F8B}"/>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02E486F-A85D-1B89-F45A-FED4BC38A4D2}"/>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32665200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4DF507-CB49-946F-EBA4-56B7A49993CD}"/>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666CDB4-059D-FD8C-E244-B8DBFCAE1E79}"/>
              </a:ext>
            </a:extLst>
          </p:cNvPr>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4D5CA868-8D6A-B666-073A-0B2A3668E5B4}"/>
              </a:ext>
            </a:extLst>
          </p:cNvPr>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985C6B17-6090-E06C-01AF-5A38897ECDDE}"/>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B46B4C0C-451C-C13F-9522-48C04F970EE2}"/>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E0735619-D6F7-8C8A-4B4A-FBEEEA7826B6}"/>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11479846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497DB-C51F-1FE2-FEF8-05ED76AE2704}"/>
              </a:ext>
            </a:extLst>
          </p:cNvPr>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680DA76-84E8-227E-A9DF-47A120163C37}"/>
              </a:ext>
            </a:extLst>
          </p:cNvPr>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4E2980C7-F0C0-351C-8270-0CA467C6BE48}"/>
              </a:ext>
            </a:extLst>
          </p:cNvPr>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30E940DC-E683-9A67-5252-80384B4069C9}"/>
              </a:ext>
            </a:extLst>
          </p:cNvPr>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DD16988C-1686-EB5F-C9EC-A8BF1E3AC525}"/>
              </a:ext>
            </a:extLst>
          </p:cNvPr>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0739A2A-E54F-5E23-5966-D7FF35128F97}"/>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a:extLst>
              <a:ext uri="{FF2B5EF4-FFF2-40B4-BE49-F238E27FC236}">
                <a16:creationId xmlns:a16="http://schemas.microsoft.com/office/drawing/2014/main" id="{AE6365C9-DF98-E18C-814F-84BC2084A606}"/>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6F1496DE-9069-2632-6B76-9D3C8A45C84C}"/>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26403823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345D2-1552-298F-F7ED-7044953F5246}"/>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B92A01C5-B9FF-B51E-5468-BA983BF2DBBB}"/>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1977E3BB-85DC-27E7-8F31-6B62BB1A5D9B}"/>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20620EFF-F9F4-79A3-C347-3C9948958D62}"/>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34083493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8383537-60C3-08B6-A535-E9262E660FFF}"/>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a:extLst>
              <a:ext uri="{FF2B5EF4-FFF2-40B4-BE49-F238E27FC236}">
                <a16:creationId xmlns:a16="http://schemas.microsoft.com/office/drawing/2014/main" id="{9C6EFD7D-0E16-5C06-BA93-7802210AD48F}"/>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B4546BE0-BF64-C65C-1045-499D05270C86}"/>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11177676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2480284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FA3DE-065C-856C-DC37-5D9A5FEE5625}"/>
              </a:ext>
            </a:extLst>
          </p:cNvPr>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5D1DA41-DD02-358C-B050-D5F311601134}"/>
              </a:ext>
            </a:extLst>
          </p:cNvPr>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68C3D4A-B655-12D2-D960-380647A65540}"/>
              </a:ext>
            </a:extLst>
          </p:cNvPr>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FB827CE-8B7C-B4E4-D45A-BD3D89D495D3}"/>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F3CA354B-6637-E18B-74F8-9E68EA82E0DE}"/>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6451CAD0-D3EC-9564-DBC1-69A69D24E2C3}"/>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14638041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5DF61-AFF0-5C2B-1B5B-D2528FCD4DD4}"/>
              </a:ext>
            </a:extLst>
          </p:cNvPr>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D28EF986-4482-6BED-D4C1-AF8D8CA0DFD2}"/>
              </a:ext>
            </a:extLst>
          </p:cNvPr>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9537455-6682-5A65-9D5D-CD489404A78A}"/>
              </a:ext>
            </a:extLst>
          </p:cNvPr>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E2FB484-4712-B27F-7BDE-58B2F5AFA9C2}"/>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274F7091-C590-1B3A-161C-9484A74608EC}"/>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20EBA4E-9624-1C7B-3D01-C6987239F64B}"/>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21176261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A4A6D-3203-5F22-E2CE-EADDBBD5A216}"/>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441A4C2-D5F8-E900-106C-578B603AF46B}"/>
              </a:ext>
            </a:extLst>
          </p:cNvPr>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74B4348-CE05-ED02-C08F-8982E3733EC5}"/>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6B2698A3-626C-98BC-79A7-314A68E8D5EB}"/>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A91E9A17-5E0E-543F-8F1C-7EF9E99EE6D3}"/>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1397571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9E700F-E434-6E6D-DEE5-B51C2B2B2587}"/>
              </a:ext>
            </a:extLst>
          </p:cNvPr>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8919730-D874-C1DC-D823-CE11F788473D}"/>
              </a:ext>
            </a:extLst>
          </p:cNvPr>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218349D-8CCC-0210-CD81-6A0772E2309C}"/>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EF699943-EC36-5841-F44D-D46C7B1ED9F3}"/>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319ABD3-F425-32DA-4B61-511C354E55DC}"/>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161368509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CD1BD-9A53-868D-5DA3-C6CCFB0BE31D}"/>
              </a:ext>
            </a:extLst>
          </p:cNvPr>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32971246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alphaModFix/>
          </a:blip>
          <a:stretch>
            <a:fillRect/>
          </a:stretch>
        </a:blipFill>
        <a:effectLst/>
      </p:bgPr>
    </p:bg>
    <p:spTree>
      <p:nvGrpSpPr>
        <p:cNvPr id="1" name="Shape 82"/>
        <p:cNvGrpSpPr/>
        <p:nvPr/>
      </p:nvGrpSpPr>
      <p:grpSpPr>
        <a:xfrm>
          <a:off x="0" y="0"/>
          <a:ext cx="0" cy="0"/>
          <a:chOff x="0" y="0"/>
          <a:chExt cx="0" cy="0"/>
        </a:xfrm>
      </p:grpSpPr>
    </p:spTree>
    <p:extLst>
      <p:ext uri="{BB962C8B-B14F-4D97-AF65-F5344CB8AC3E}">
        <p14:creationId xmlns:p14="http://schemas.microsoft.com/office/powerpoint/2010/main" val="12056091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163E4-8E8E-0BCB-947A-9EBBF44E172D}"/>
              </a:ext>
            </a:extLst>
          </p:cNvPr>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5B9ADE40-CE8A-2CDD-AD98-4AC48C2B3ED6}"/>
              </a:ext>
            </a:extLst>
          </p:cNvPr>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EF6AAAA0-89E0-5174-97ED-D6793BAB4AF3}"/>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7F23B956-E918-1494-67D4-94B30CA4ABE4}"/>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F157811-401D-CAC2-029E-A8DFF7D18DD3}"/>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415029675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3FDCF-50F2-2665-959A-71A487A52C96}"/>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F086C77-AC93-DE47-5B0A-1453CA8B3C9A}"/>
              </a:ext>
            </a:extLst>
          </p:cNvPr>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8344683-511C-C140-E80D-499E6B7447CB}"/>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76335879-C9C8-442D-F36D-D675E35DDF36}"/>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2C826EF-C6C1-FD0A-6AB6-A7DE52C43489}"/>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208142892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928B9-24EA-1081-B0CC-5E4FB9BDEB95}"/>
              </a:ext>
            </a:extLst>
          </p:cNvPr>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F9BCD63A-A2FF-351B-AA86-CE9C58FEB90C}"/>
              </a:ext>
            </a:extLst>
          </p:cNvPr>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2331038-4391-DF2B-276C-9D6C65BD0C34}"/>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3CDCD388-B97C-38BB-FFB5-01CFAB81DFD2}"/>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916CBA6-7485-106C-5019-EF0B05FB434A}"/>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27170278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CB4AB-EF98-693C-6E17-DD2DD9CF12C7}"/>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AC1E631-E288-8123-67E1-1F17147CEB10}"/>
              </a:ext>
            </a:extLst>
          </p:cNvPr>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90E419D5-B04F-358A-6BDB-045CBE28BA2D}"/>
              </a:ext>
            </a:extLst>
          </p:cNvPr>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13171AAE-8D31-0845-A74D-272B7CEA0EF6}"/>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51D25DEE-C6C7-48CE-0FC9-726315324A04}"/>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568F755-F0F4-365C-CD87-6C2D21766154}"/>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4112704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a:extLst>
              <a:ext uri="{FF2B5EF4-FFF2-40B4-BE49-F238E27FC236}">
                <a16:creationId xmlns:a16="http://schemas.microsoft.com/office/drawing/2014/main" id="{E15800F3-5745-5E85-6897-84093CE3EAE6}"/>
              </a:ext>
            </a:extLst>
          </p:cNvPr>
          <p:cNvPicPr preferRelativeResize="0"/>
          <p:nvPr userDrawn="1"/>
        </p:nvPicPr>
        <p:blipFill rotWithShape="1">
          <a:blip r:embed="rId2">
            <a:alphaModFix/>
          </a:blip>
          <a:srcRect/>
          <a:stretch/>
        </p:blipFill>
        <p:spPr>
          <a:xfrm>
            <a:off x="13389625" y="1924559"/>
            <a:ext cx="4032449" cy="5548523"/>
          </a:xfrm>
          <a:prstGeom prst="rect">
            <a:avLst/>
          </a:prstGeom>
          <a:noFill/>
          <a:ln>
            <a:noFill/>
          </a:ln>
        </p:spPr>
      </p:pic>
    </p:spTree>
    <p:extLst>
      <p:ext uri="{BB962C8B-B14F-4D97-AF65-F5344CB8AC3E}">
        <p14:creationId xmlns:p14="http://schemas.microsoft.com/office/powerpoint/2010/main" val="368659939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ECD88-15C1-1322-13D1-7D453E576621}"/>
              </a:ext>
            </a:extLst>
          </p:cNvPr>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0D982A4-D768-1A2E-6B51-F518DE80E011}"/>
              </a:ext>
            </a:extLst>
          </p:cNvPr>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713C87AD-4160-2331-EA00-1FA5826A9B32}"/>
              </a:ext>
            </a:extLst>
          </p:cNvPr>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84535C01-0651-9EF0-F1E7-E235FF63BD95}"/>
              </a:ext>
            </a:extLst>
          </p:cNvPr>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B26A74B-302B-3079-19C4-0F49D2C7A3B1}"/>
              </a:ext>
            </a:extLst>
          </p:cNvPr>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DBD68145-2DEF-48FA-3ED3-111220DC50FD}"/>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a:extLst>
              <a:ext uri="{FF2B5EF4-FFF2-40B4-BE49-F238E27FC236}">
                <a16:creationId xmlns:a16="http://schemas.microsoft.com/office/drawing/2014/main" id="{432BDF4A-FAB1-7A37-5E33-A3DFF7AC5A24}"/>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DB3E0C39-F78A-905C-FA05-4B70C3FA8B33}"/>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400419634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D76A8-0DC3-5A9E-74CC-252D564D7287}"/>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C732BCE4-DFF3-0548-1A19-031FF7CD299F}"/>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EBFC8284-7ECC-BFC8-9ED5-8B4E8FE166C6}"/>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36835355-9652-4FDB-B5AA-865ECFF4D0BA}"/>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383608177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9E9260F-65A2-AE9A-6718-21EF53A551CC}"/>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a:extLst>
              <a:ext uri="{FF2B5EF4-FFF2-40B4-BE49-F238E27FC236}">
                <a16:creationId xmlns:a16="http://schemas.microsoft.com/office/drawing/2014/main" id="{95C62B13-4311-DF17-6C5E-F326C52B831E}"/>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24E0BE0D-27E7-0FC4-B07D-B224989AF87B}"/>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404976320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FB6B3-347A-F67B-2B52-7AC749084A68}"/>
              </a:ext>
            </a:extLst>
          </p:cNvPr>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70C2A281-0DD9-0EF9-8498-E712A38E5B88}"/>
              </a:ext>
            </a:extLst>
          </p:cNvPr>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6AA5D595-DFA6-B057-6B5B-312B12F02D7E}"/>
              </a:ext>
            </a:extLst>
          </p:cNvPr>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A82E146-ACEA-34CC-C95F-DD5B6A9F87AA}"/>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76C70161-E8A7-D979-F019-C74088002652}"/>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F3A74008-71A6-E0FA-7C3B-D655A0CA11B6}"/>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273543681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AB813-70A7-F929-985B-51AFE03E2C5E}"/>
              </a:ext>
            </a:extLst>
          </p:cNvPr>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39654CE3-FD3D-9D32-041B-F3C63FECB0CA}"/>
              </a:ext>
            </a:extLst>
          </p:cNvPr>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DE3B584-1B07-674D-9846-121C2DACDED7}"/>
              </a:ext>
            </a:extLst>
          </p:cNvPr>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33CD0BE-EC27-B8F4-4DF5-B2D93E135535}"/>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D5174779-C323-589D-E6C5-D84152CCB413}"/>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1F1301AA-935A-6EBC-1557-FC50277FC8C3}"/>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212890322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E14C4-A1F1-8B8F-3D2B-DC31AA7F7EA0}"/>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82561F6-B612-2024-AF63-4AA147979917}"/>
              </a:ext>
            </a:extLst>
          </p:cNvPr>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491533C-5C62-E579-BFA6-C58016009EF7}"/>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044CD10D-E2B2-8FF7-B921-4410AE5CF080}"/>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10226DE-BF06-020C-B9ED-375901CCB660}"/>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375890456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773CAC1-3032-79C1-DE53-39914027BB3D}"/>
              </a:ext>
            </a:extLst>
          </p:cNvPr>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72E11BC-A5BF-52F4-BDC7-B7ED5D76FB3D}"/>
              </a:ext>
            </a:extLst>
          </p:cNvPr>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F77D42F-0546-6CB8-263A-232C14C1FA87}"/>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55D0FFCE-D5F8-C545-9E35-4FA1F78221C5}"/>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1095BED-AC4C-2FA6-204F-F775957407E1}"/>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4637061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a:extLst>
              <a:ext uri="{FF2B5EF4-FFF2-40B4-BE49-F238E27FC236}">
                <a16:creationId xmlns:a16="http://schemas.microsoft.com/office/drawing/2014/main" id="{18AB1217-ABEB-E94F-CD11-89BE005FFE4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extLst>
      <p:ext uri="{BB962C8B-B14F-4D97-AF65-F5344CB8AC3E}">
        <p14:creationId xmlns:p14="http://schemas.microsoft.com/office/powerpoint/2010/main" val="1841527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0813539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9243723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588118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337410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extLst>
      <p:ext uri="{BB962C8B-B14F-4D97-AF65-F5344CB8AC3E}">
        <p14:creationId xmlns:p14="http://schemas.microsoft.com/office/powerpoint/2010/main" val="13487828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a:extLst>
              <a:ext uri="{FF2B5EF4-FFF2-40B4-BE49-F238E27FC236}">
                <a16:creationId xmlns:a16="http://schemas.microsoft.com/office/drawing/2014/main" id="{D433B8F6-C851-F865-F186-AA428BA89F9F}"/>
              </a:ext>
            </a:extLst>
          </p:cNvPr>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a:extLst>
              <a:ext uri="{FF2B5EF4-FFF2-40B4-BE49-F238E27FC236}">
                <a16:creationId xmlns:a16="http://schemas.microsoft.com/office/drawing/2014/main" id="{5ABF80CB-5E7D-5222-4F67-A04F5160CC25}"/>
              </a:ext>
            </a:extLst>
          </p:cNvPr>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E9A54FE2-D7B6-5066-8F74-1AD5AB1E3476}"/>
              </a:ext>
            </a:extLst>
          </p:cNvPr>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a:extLst>
              <a:ext uri="{FF2B5EF4-FFF2-40B4-BE49-F238E27FC236}">
                <a16:creationId xmlns:a16="http://schemas.microsoft.com/office/drawing/2014/main" id="{19AB38B8-77DB-3F97-8298-C68A56BF560B}"/>
              </a:ext>
            </a:extLst>
          </p:cNvPr>
          <p:cNvPicPr>
            <a:picLocks noChangeAspect="1"/>
          </p:cNvPicPr>
          <p:nvPr userDrawn="1"/>
        </p:nvPicPr>
        <p:blipFill>
          <a:blip r:embed="rId14"/>
          <a:stretch>
            <a:fillRect/>
          </a:stretch>
        </p:blipFill>
        <p:spPr>
          <a:xfrm>
            <a:off x="335755" y="9879213"/>
            <a:ext cx="1460619" cy="409375"/>
          </a:xfrm>
          <a:prstGeom prst="rect">
            <a:avLst/>
          </a:prstGeom>
        </p:spPr>
      </p:pic>
    </p:spTree>
    <p:extLst>
      <p:ext uri="{BB962C8B-B14F-4D97-AF65-F5344CB8AC3E}">
        <p14:creationId xmlns:p14="http://schemas.microsoft.com/office/powerpoint/2010/main" val="216156164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4" r:id="rId3"/>
    <p:sldLayoutId id="2147483687"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40000" indent="-360000"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a:extLst>
              <a:ext uri="{FF2B5EF4-FFF2-40B4-BE49-F238E27FC236}">
                <a16:creationId xmlns:a16="http://schemas.microsoft.com/office/drawing/2014/main" id="{213E8D33-52EC-7ADC-38A7-9920CCE609D4}"/>
              </a:ext>
            </a:extLst>
          </p:cNvPr>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a:extLst>
              <a:ext uri="{FF2B5EF4-FFF2-40B4-BE49-F238E27FC236}">
                <a16:creationId xmlns:a16="http://schemas.microsoft.com/office/drawing/2014/main" id="{2811C105-1762-00B1-1C08-8C34220C082F}"/>
              </a:ext>
            </a:extLst>
          </p:cNvPr>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a:extLst>
              <a:ext uri="{FF2B5EF4-FFF2-40B4-BE49-F238E27FC236}">
                <a16:creationId xmlns:a16="http://schemas.microsoft.com/office/drawing/2014/main" id="{5F205A7E-173C-AE13-565C-C602DC0050D2}"/>
              </a:ext>
            </a:extLst>
          </p:cNvPr>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33120709"/>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8"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76600319"/>
      </p:ext>
    </p:extLst>
  </p:cSld>
  <p:clrMap bg1="lt1" tx1="dk1" bg2="lt2" tx2="dk2" accent1="accent1" accent2="accent2" accent3="accent3" accent4="accent4" accent5="accent5" accent6="accent6" hlink="hlink" folHlink="folHlink"/>
  <p:sldLayoutIdLst>
    <p:sldLayoutId id="2147483701"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88A1D50E-335D-6AC3-CC87-79DC6C63104B}"/>
              </a:ext>
            </a:extLst>
          </p:cNvPr>
          <p:cNvPicPr>
            <a:picLocks noChangeAspect="1"/>
          </p:cNvPicPr>
          <p:nvPr/>
        </p:nvPicPr>
        <p:blipFill>
          <a:blip r:embed="rId2"/>
          <a:stretch>
            <a:fillRect/>
          </a:stretch>
        </p:blipFill>
        <p:spPr>
          <a:xfrm>
            <a:off x="7555924" y="1889436"/>
            <a:ext cx="2923390" cy="2855404"/>
          </a:xfrm>
          <a:prstGeom prst="rect">
            <a:avLst/>
          </a:prstGeom>
        </p:spPr>
      </p:pic>
      <p:sp>
        <p:nvSpPr>
          <p:cNvPr id="6" name="Title 1">
            <a:extLst>
              <a:ext uri="{FF2B5EF4-FFF2-40B4-BE49-F238E27FC236}">
                <a16:creationId xmlns:a16="http://schemas.microsoft.com/office/drawing/2014/main" id="{D8C129F2-56DF-1D20-BF2D-8948949E363C}"/>
              </a:ext>
            </a:extLst>
          </p:cNvPr>
          <p:cNvSpPr>
            <a:spLocks noGrp="1"/>
          </p:cNvSpPr>
          <p:nvPr>
            <p:ph type="ctrTitle"/>
          </p:nvPr>
        </p:nvSpPr>
        <p:spPr>
          <a:xfrm>
            <a:off x="3709066" y="5640928"/>
            <a:ext cx="10744199" cy="2271712"/>
          </a:xfrm>
          <a:noFill/>
        </p:spPr>
        <p:txBody>
          <a:bodyPr anchor="ctr">
            <a:normAutofit/>
          </a:bodyPr>
          <a:lstStyle/>
          <a:p>
            <a:r>
              <a:rPr lang="en-US" sz="4800" b="1" dirty="0">
                <a:solidFill>
                  <a:schemeClr val="bg1"/>
                </a:solidFill>
              </a:rPr>
              <a:t>Programming with Golang</a:t>
            </a:r>
          </a:p>
        </p:txBody>
      </p:sp>
    </p:spTree>
    <p:extLst>
      <p:ext uri="{BB962C8B-B14F-4D97-AF65-F5344CB8AC3E}">
        <p14:creationId xmlns:p14="http://schemas.microsoft.com/office/powerpoint/2010/main" val="3847080361"/>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lstStyle/>
          <a:p>
            <a:r>
              <a:rPr lang="en-US" dirty="0"/>
              <a:t>Break Example</a:t>
            </a:r>
          </a:p>
        </p:txBody>
      </p:sp>
      <p:sp>
        <p:nvSpPr>
          <p:cNvPr id="3" name="Rectangle: Rounded Corners 2">
            <a:extLst>
              <a:ext uri="{FF2B5EF4-FFF2-40B4-BE49-F238E27FC236}">
                <a16:creationId xmlns:a16="http://schemas.microsoft.com/office/drawing/2014/main" id="{A9AC0643-35FF-9195-A588-A24EE52837E9}"/>
              </a:ext>
            </a:extLst>
          </p:cNvPr>
          <p:cNvSpPr/>
          <p:nvPr/>
        </p:nvSpPr>
        <p:spPr bwMode="auto">
          <a:xfrm>
            <a:off x="752361" y="2700266"/>
            <a:ext cx="7157925" cy="6968388"/>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package main</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import "</a:t>
            </a:r>
            <a:r>
              <a:rPr lang="en-US" sz="2400" dirty="0" err="1">
                <a:solidFill>
                  <a:srgbClr val="404040"/>
                </a:solidFill>
                <a:latin typeface="Consolas" panose="020B0609020204030204" pitchFamily="49" charset="0"/>
                <a:cs typeface="Arial" panose="020B0604020202020204" pitchFamily="34" charset="0"/>
                <a:sym typeface="Arial"/>
              </a:rPr>
              <a:t>fmt</a:t>
            </a:r>
            <a:r>
              <a:rPr lang="en-US" sz="2400" dirty="0">
                <a:solidFill>
                  <a:srgbClr val="404040"/>
                </a:solidFill>
                <a:latin typeface="Consolas" panose="020B0609020204030204" pitchFamily="49" charset="0"/>
                <a:cs typeface="Arial" panose="020B0604020202020204" pitchFamily="34" charset="0"/>
                <a:sym typeface="Arial"/>
              </a:rPr>
              <a:t>"</a:t>
            </a:r>
          </a:p>
          <a:p>
            <a:pPr marL="180000"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a:rPr>
              <a:t>func</a:t>
            </a:r>
            <a:r>
              <a:rPr lang="en-US" sz="2400" dirty="0">
                <a:solidFill>
                  <a:srgbClr val="404040"/>
                </a:solidFill>
                <a:latin typeface="Consolas" panose="020B0609020204030204" pitchFamily="49" charset="0"/>
                <a:cs typeface="Arial" panose="020B0604020202020204" pitchFamily="34" charset="0"/>
                <a:sym typeface="Arial"/>
              </a:rPr>
              <a:t> main()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for a := 1 ; a &lt;= 6 ; a++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if a == 4 {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break</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r>
              <a:rPr lang="en-US" sz="2400" dirty="0" err="1">
                <a:solidFill>
                  <a:srgbClr val="404040"/>
                </a:solidFill>
                <a:latin typeface="Consolas" panose="020B0609020204030204" pitchFamily="49" charset="0"/>
                <a:cs typeface="Arial" panose="020B0604020202020204" pitchFamily="34" charset="0"/>
                <a:sym typeface="Arial"/>
              </a:rPr>
              <a:t>fmt.Println</a:t>
            </a:r>
            <a:r>
              <a:rPr lang="en-US" sz="2400" dirty="0">
                <a:solidFill>
                  <a:srgbClr val="404040"/>
                </a:solidFill>
                <a:latin typeface="Consolas" panose="020B0609020204030204" pitchFamily="49" charset="0"/>
                <a:cs typeface="Arial" panose="020B0604020202020204" pitchFamily="34" charset="0"/>
                <a:sym typeface="Arial"/>
              </a:rPr>
              <a:t>(a)</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a:t>
            </a:r>
          </a:p>
        </p:txBody>
      </p:sp>
      <p:sp>
        <p:nvSpPr>
          <p:cNvPr id="8" name="Rectangle: Rounded Corners 7">
            <a:extLst>
              <a:ext uri="{FF2B5EF4-FFF2-40B4-BE49-F238E27FC236}">
                <a16:creationId xmlns:a16="http://schemas.microsoft.com/office/drawing/2014/main" id="{C2C4C1A7-0A29-28DE-8D70-C83C9B363F8D}"/>
              </a:ext>
            </a:extLst>
          </p:cNvPr>
          <p:cNvSpPr/>
          <p:nvPr/>
        </p:nvSpPr>
        <p:spPr bwMode="auto">
          <a:xfrm>
            <a:off x="3043691" y="2259072"/>
            <a:ext cx="2575264"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Syntax </a:t>
            </a:r>
          </a:p>
        </p:txBody>
      </p:sp>
      <p:sp>
        <p:nvSpPr>
          <p:cNvPr id="5" name="Rectangle: Rounded Corners 4">
            <a:extLst>
              <a:ext uri="{FF2B5EF4-FFF2-40B4-BE49-F238E27FC236}">
                <a16:creationId xmlns:a16="http://schemas.microsoft.com/office/drawing/2014/main" id="{CC5BFC52-00EF-17EF-B4A1-0948E8A2C384}"/>
              </a:ext>
            </a:extLst>
          </p:cNvPr>
          <p:cNvSpPr/>
          <p:nvPr/>
        </p:nvSpPr>
        <p:spPr bwMode="auto">
          <a:xfrm>
            <a:off x="8873103" y="4414482"/>
            <a:ext cx="7157925" cy="197180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1</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2</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3</a:t>
            </a:r>
          </a:p>
        </p:txBody>
      </p:sp>
      <p:sp>
        <p:nvSpPr>
          <p:cNvPr id="6" name="Rectangle: Rounded Corners 5">
            <a:extLst>
              <a:ext uri="{FF2B5EF4-FFF2-40B4-BE49-F238E27FC236}">
                <a16:creationId xmlns:a16="http://schemas.microsoft.com/office/drawing/2014/main" id="{FD027034-B233-0088-063C-8B2DED6729BF}"/>
              </a:ext>
            </a:extLst>
          </p:cNvPr>
          <p:cNvSpPr/>
          <p:nvPr/>
        </p:nvSpPr>
        <p:spPr bwMode="auto">
          <a:xfrm>
            <a:off x="10567421" y="3969103"/>
            <a:ext cx="4077493"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Output</a:t>
            </a:r>
          </a:p>
        </p:txBody>
      </p:sp>
    </p:spTree>
    <p:extLst>
      <p:ext uri="{BB962C8B-B14F-4D97-AF65-F5344CB8AC3E}">
        <p14:creationId xmlns:p14="http://schemas.microsoft.com/office/powerpoint/2010/main" val="415682601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5" grpId="0" animBg="1"/>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24839-84DC-8AD4-E863-1DA1759AA6F6}"/>
              </a:ext>
            </a:extLst>
          </p:cNvPr>
          <p:cNvSpPr>
            <a:spLocks noGrp="1"/>
          </p:cNvSpPr>
          <p:nvPr>
            <p:ph type="title" idx="4294967295"/>
          </p:nvPr>
        </p:nvSpPr>
        <p:spPr>
          <a:xfrm>
            <a:off x="1257300" y="2565400"/>
            <a:ext cx="15773400" cy="4279900"/>
          </a:xfrm>
        </p:spPr>
        <p:txBody>
          <a:bodyPr/>
          <a:lstStyle/>
          <a:p>
            <a:r>
              <a:rPr lang="en-US" dirty="0">
                <a:solidFill>
                  <a:srgbClr val="1155CC"/>
                </a:solidFill>
              </a:rPr>
              <a:t>Continue Statement</a:t>
            </a:r>
          </a:p>
        </p:txBody>
      </p:sp>
    </p:spTree>
    <p:extLst>
      <p:ext uri="{BB962C8B-B14F-4D97-AF65-F5344CB8AC3E}">
        <p14:creationId xmlns:p14="http://schemas.microsoft.com/office/powerpoint/2010/main" val="17043242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lstStyle/>
          <a:p>
            <a:r>
              <a:rPr lang="en-US" dirty="0"/>
              <a:t>Continue</a:t>
            </a:r>
          </a:p>
        </p:txBody>
      </p:sp>
      <p:sp>
        <p:nvSpPr>
          <p:cNvPr id="3" name="Rectangle: Rounded Corners 2">
            <a:extLst>
              <a:ext uri="{FF2B5EF4-FFF2-40B4-BE49-F238E27FC236}">
                <a16:creationId xmlns:a16="http://schemas.microsoft.com/office/drawing/2014/main" id="{A9AC0643-35FF-9195-A588-A24EE52837E9}"/>
              </a:ext>
            </a:extLst>
          </p:cNvPr>
          <p:cNvSpPr/>
          <p:nvPr/>
        </p:nvSpPr>
        <p:spPr bwMode="auto">
          <a:xfrm>
            <a:off x="5338877" y="6518269"/>
            <a:ext cx="7157924" cy="2857175"/>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if condition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continue</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p>
        </p:txBody>
      </p:sp>
      <p:sp>
        <p:nvSpPr>
          <p:cNvPr id="8" name="Rectangle: Rounded Corners 7">
            <a:extLst>
              <a:ext uri="{FF2B5EF4-FFF2-40B4-BE49-F238E27FC236}">
                <a16:creationId xmlns:a16="http://schemas.microsoft.com/office/drawing/2014/main" id="{C2C4C1A7-0A29-28DE-8D70-C83C9B363F8D}"/>
              </a:ext>
            </a:extLst>
          </p:cNvPr>
          <p:cNvSpPr/>
          <p:nvPr/>
        </p:nvSpPr>
        <p:spPr bwMode="auto">
          <a:xfrm>
            <a:off x="7593922" y="6089450"/>
            <a:ext cx="2647834"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Syntax</a:t>
            </a:r>
          </a:p>
        </p:txBody>
      </p:sp>
      <p:sp>
        <p:nvSpPr>
          <p:cNvPr id="7" name="Rectangle: Rounded Corners 6">
            <a:extLst>
              <a:ext uri="{FF2B5EF4-FFF2-40B4-BE49-F238E27FC236}">
                <a16:creationId xmlns:a16="http://schemas.microsoft.com/office/drawing/2014/main" id="{1584B813-AC12-2D5E-4D13-76DD55A7ED04}"/>
              </a:ext>
            </a:extLst>
          </p:cNvPr>
          <p:cNvSpPr/>
          <p:nvPr/>
        </p:nvSpPr>
        <p:spPr bwMode="auto">
          <a:xfrm>
            <a:off x="607218" y="2324661"/>
            <a:ext cx="13471639" cy="3147225"/>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40000" lvl="1" indent="-360000" fontAlgn="base">
              <a:spcBef>
                <a:spcPts val="1200"/>
              </a:spcBef>
              <a:spcAft>
                <a:spcPts val="1200"/>
              </a:spcAft>
              <a:buClr>
                <a:srgbClr val="095A82"/>
              </a:buClr>
              <a:buSzPct val="100000"/>
              <a:buBlip>
                <a:blip r:embed="rId3"/>
              </a:buBlip>
              <a:defRPr/>
            </a:pPr>
            <a:r>
              <a:rPr lang="en-US" sz="2400" noProof="1">
                <a:solidFill>
                  <a:srgbClr val="404040"/>
                </a:solidFill>
                <a:latin typeface="Arial" panose="020B0604020202020204" pitchFamily="34" charset="0"/>
                <a:cs typeface="Arial" panose="020B0604020202020204" pitchFamily="34" charset="0"/>
              </a:rPr>
              <a:t>In Go, the </a:t>
            </a:r>
            <a:r>
              <a:rPr lang="en-US" sz="2400" b="1" noProof="1">
                <a:solidFill>
                  <a:srgbClr val="404040"/>
                </a:solidFill>
                <a:latin typeface="Arial" panose="020B0604020202020204" pitchFamily="34" charset="0"/>
                <a:cs typeface="Arial" panose="020B0604020202020204" pitchFamily="34" charset="0"/>
              </a:rPr>
              <a:t>continue</a:t>
            </a:r>
            <a:r>
              <a:rPr lang="en-US" sz="2400" noProof="1">
                <a:solidFill>
                  <a:srgbClr val="404040"/>
                </a:solidFill>
                <a:latin typeface="Arial" panose="020B0604020202020204" pitchFamily="34" charset="0"/>
                <a:cs typeface="Arial" panose="020B0604020202020204" pitchFamily="34" charset="0"/>
              </a:rPr>
              <a:t> statement is used within a loop.</a:t>
            </a:r>
          </a:p>
          <a:p>
            <a:pPr marL="540000" lvl="1" indent="-360000" fontAlgn="base">
              <a:spcBef>
                <a:spcPts val="1200"/>
              </a:spcBef>
              <a:spcAft>
                <a:spcPts val="1200"/>
              </a:spcAft>
              <a:buClr>
                <a:srgbClr val="095A82"/>
              </a:buClr>
              <a:buSzPct val="100000"/>
              <a:buBlip>
                <a:blip r:embed="rId3"/>
              </a:buBlip>
              <a:defRPr/>
            </a:pPr>
            <a:r>
              <a:rPr lang="en-US" sz="2400" noProof="1">
                <a:solidFill>
                  <a:srgbClr val="404040"/>
                </a:solidFill>
                <a:latin typeface="Arial" panose="020B0604020202020204" pitchFamily="34" charset="0"/>
                <a:cs typeface="Arial" panose="020B0604020202020204" pitchFamily="34" charset="0"/>
              </a:rPr>
              <a:t>It is used to skip the current iteration and proceed with the next iteration.</a:t>
            </a:r>
          </a:p>
          <a:p>
            <a:pPr marL="540000" lvl="1" indent="-360000" fontAlgn="base">
              <a:spcBef>
                <a:spcPts val="1200"/>
              </a:spcBef>
              <a:spcAft>
                <a:spcPts val="1200"/>
              </a:spcAft>
              <a:buClr>
                <a:srgbClr val="095A82"/>
              </a:buClr>
              <a:buSzPct val="100000"/>
              <a:buBlip>
                <a:blip r:embed="rId3"/>
              </a:buBlip>
              <a:defRPr/>
            </a:pPr>
            <a:r>
              <a:rPr lang="en-US" sz="2400" noProof="1">
                <a:solidFill>
                  <a:srgbClr val="404040"/>
                </a:solidFill>
                <a:latin typeface="Arial" panose="020B0604020202020204" pitchFamily="34" charset="0"/>
                <a:cs typeface="Arial" panose="020B0604020202020204" pitchFamily="34" charset="0"/>
              </a:rPr>
              <a:t>It allows you to skip the execution of the remaining code in the current iteration and continue with the next iteration of the loop.</a:t>
            </a:r>
          </a:p>
        </p:txBody>
      </p:sp>
    </p:spTree>
    <p:extLst>
      <p:ext uri="{BB962C8B-B14F-4D97-AF65-F5344CB8AC3E}">
        <p14:creationId xmlns:p14="http://schemas.microsoft.com/office/powerpoint/2010/main" val="424561976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lstStyle/>
          <a:p>
            <a:r>
              <a:rPr lang="en-US" dirty="0"/>
              <a:t>Continue Example</a:t>
            </a:r>
          </a:p>
        </p:txBody>
      </p:sp>
      <p:sp>
        <p:nvSpPr>
          <p:cNvPr id="3" name="Rectangle: Rounded Corners 2">
            <a:extLst>
              <a:ext uri="{FF2B5EF4-FFF2-40B4-BE49-F238E27FC236}">
                <a16:creationId xmlns:a16="http://schemas.microsoft.com/office/drawing/2014/main" id="{A9AC0643-35FF-9195-A588-A24EE52837E9}"/>
              </a:ext>
            </a:extLst>
          </p:cNvPr>
          <p:cNvSpPr/>
          <p:nvPr/>
        </p:nvSpPr>
        <p:spPr bwMode="auto">
          <a:xfrm>
            <a:off x="752361" y="2700266"/>
            <a:ext cx="7157925" cy="6968388"/>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package main</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import "</a:t>
            </a:r>
            <a:r>
              <a:rPr lang="en-US" sz="2400" dirty="0" err="1">
                <a:solidFill>
                  <a:srgbClr val="404040"/>
                </a:solidFill>
                <a:latin typeface="Consolas" panose="020B0609020204030204" pitchFamily="49" charset="0"/>
                <a:cs typeface="Arial" panose="020B0604020202020204" pitchFamily="34" charset="0"/>
                <a:sym typeface="Arial"/>
              </a:rPr>
              <a:t>fmt</a:t>
            </a:r>
            <a:r>
              <a:rPr lang="en-US" sz="2400" dirty="0">
                <a:solidFill>
                  <a:srgbClr val="404040"/>
                </a:solidFill>
                <a:latin typeface="Consolas" panose="020B0609020204030204" pitchFamily="49" charset="0"/>
                <a:cs typeface="Arial" panose="020B0604020202020204" pitchFamily="34" charset="0"/>
                <a:sym typeface="Arial"/>
              </a:rPr>
              <a:t>"</a:t>
            </a:r>
          </a:p>
          <a:p>
            <a:pPr marL="180000"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a:rPr>
              <a:t>func</a:t>
            </a:r>
            <a:r>
              <a:rPr lang="en-US" sz="2400" dirty="0">
                <a:solidFill>
                  <a:srgbClr val="404040"/>
                </a:solidFill>
                <a:latin typeface="Consolas" panose="020B0609020204030204" pitchFamily="49" charset="0"/>
                <a:cs typeface="Arial" panose="020B0604020202020204" pitchFamily="34" charset="0"/>
                <a:sym typeface="Arial"/>
              </a:rPr>
              <a:t> main()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for a := 1 ; a &lt;= 6 ; a++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if a == 4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continue</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r>
              <a:rPr lang="en-US" sz="2400" dirty="0" err="1">
                <a:solidFill>
                  <a:srgbClr val="404040"/>
                </a:solidFill>
                <a:latin typeface="Consolas" panose="020B0609020204030204" pitchFamily="49" charset="0"/>
                <a:cs typeface="Arial" panose="020B0604020202020204" pitchFamily="34" charset="0"/>
                <a:sym typeface="Arial"/>
              </a:rPr>
              <a:t>fmt.Println</a:t>
            </a:r>
            <a:r>
              <a:rPr lang="en-US" sz="2400" dirty="0">
                <a:solidFill>
                  <a:srgbClr val="404040"/>
                </a:solidFill>
                <a:latin typeface="Consolas" panose="020B0609020204030204" pitchFamily="49" charset="0"/>
                <a:cs typeface="Arial" panose="020B0604020202020204" pitchFamily="34" charset="0"/>
                <a:sym typeface="Arial"/>
              </a:rPr>
              <a:t>(a)</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a:t>
            </a:r>
          </a:p>
        </p:txBody>
      </p:sp>
      <p:sp>
        <p:nvSpPr>
          <p:cNvPr id="8" name="Rectangle: Rounded Corners 7">
            <a:extLst>
              <a:ext uri="{FF2B5EF4-FFF2-40B4-BE49-F238E27FC236}">
                <a16:creationId xmlns:a16="http://schemas.microsoft.com/office/drawing/2014/main" id="{C2C4C1A7-0A29-28DE-8D70-C83C9B363F8D}"/>
              </a:ext>
            </a:extLst>
          </p:cNvPr>
          <p:cNvSpPr/>
          <p:nvPr/>
        </p:nvSpPr>
        <p:spPr bwMode="auto">
          <a:xfrm>
            <a:off x="3043691" y="2259072"/>
            <a:ext cx="2575264"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Syntax </a:t>
            </a:r>
          </a:p>
        </p:txBody>
      </p:sp>
      <p:sp>
        <p:nvSpPr>
          <p:cNvPr id="5" name="Rectangle: Rounded Corners 4">
            <a:extLst>
              <a:ext uri="{FF2B5EF4-FFF2-40B4-BE49-F238E27FC236}">
                <a16:creationId xmlns:a16="http://schemas.microsoft.com/office/drawing/2014/main" id="{CC5BFC52-00EF-17EF-B4A1-0948E8A2C384}"/>
              </a:ext>
            </a:extLst>
          </p:cNvPr>
          <p:cNvSpPr/>
          <p:nvPr/>
        </p:nvSpPr>
        <p:spPr bwMode="auto">
          <a:xfrm>
            <a:off x="8873103" y="4414481"/>
            <a:ext cx="7157925" cy="409088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1</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2</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3</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4</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5</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6</a:t>
            </a:r>
          </a:p>
        </p:txBody>
      </p:sp>
      <p:sp>
        <p:nvSpPr>
          <p:cNvPr id="6" name="Rectangle: Rounded Corners 5">
            <a:extLst>
              <a:ext uri="{FF2B5EF4-FFF2-40B4-BE49-F238E27FC236}">
                <a16:creationId xmlns:a16="http://schemas.microsoft.com/office/drawing/2014/main" id="{FD027034-B233-0088-063C-8B2DED6729BF}"/>
              </a:ext>
            </a:extLst>
          </p:cNvPr>
          <p:cNvSpPr/>
          <p:nvPr/>
        </p:nvSpPr>
        <p:spPr bwMode="auto">
          <a:xfrm>
            <a:off x="10567421" y="3969103"/>
            <a:ext cx="4077493"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Output</a:t>
            </a:r>
          </a:p>
        </p:txBody>
      </p:sp>
    </p:spTree>
    <p:extLst>
      <p:ext uri="{BB962C8B-B14F-4D97-AF65-F5344CB8AC3E}">
        <p14:creationId xmlns:p14="http://schemas.microsoft.com/office/powerpoint/2010/main" val="129851106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5" grpId="0" animBg="1"/>
      <p:bldP spid="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59891-8D17-4D6E-D458-2D90792258F6}"/>
              </a:ext>
            </a:extLst>
          </p:cNvPr>
          <p:cNvSpPr>
            <a:spLocks noGrp="1"/>
          </p:cNvSpPr>
          <p:nvPr>
            <p:ph type="title"/>
          </p:nvPr>
        </p:nvSpPr>
        <p:spPr/>
        <p:txBody>
          <a:bodyPr>
            <a:noAutofit/>
          </a:bodyPr>
          <a:lstStyle/>
          <a:p>
            <a:r>
              <a:rPr lang="en-US" dirty="0"/>
              <a:t>Summary</a:t>
            </a:r>
          </a:p>
        </p:txBody>
      </p:sp>
      <p:sp>
        <p:nvSpPr>
          <p:cNvPr id="7" name="Content Placeholder 6">
            <a:extLst>
              <a:ext uri="{FF2B5EF4-FFF2-40B4-BE49-F238E27FC236}">
                <a16:creationId xmlns:a16="http://schemas.microsoft.com/office/drawing/2014/main" id="{8AF862B5-6B8F-F46D-CE08-3E0DBF88C387}"/>
              </a:ext>
            </a:extLst>
          </p:cNvPr>
          <p:cNvSpPr>
            <a:spLocks noGrp="1"/>
          </p:cNvSpPr>
          <p:nvPr>
            <p:ph idx="1"/>
          </p:nvPr>
        </p:nvSpPr>
        <p:spPr/>
        <p:txBody>
          <a:bodyPr/>
          <a:lstStyle/>
          <a:p>
            <a:pPr marL="180000" indent="0">
              <a:buNone/>
            </a:pPr>
            <a:r>
              <a:rPr lang="en-US" dirty="0"/>
              <a:t>In this lesson, you have learned to:</a:t>
            </a:r>
          </a:p>
          <a:p>
            <a:r>
              <a:rPr lang="en-US" dirty="0"/>
              <a:t>Use break and continue in Golang programs</a:t>
            </a:r>
            <a:endParaRPr lang="en-IN" dirty="0"/>
          </a:p>
        </p:txBody>
      </p:sp>
    </p:spTree>
    <p:extLst>
      <p:ext uri="{BB962C8B-B14F-4D97-AF65-F5344CB8AC3E}">
        <p14:creationId xmlns:p14="http://schemas.microsoft.com/office/powerpoint/2010/main" val="91814400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 calcmode="lin" valueType="num">
                                      <p:cBhvr additive="base">
                                        <p:cTn id="13" dur="500" fill="hold"/>
                                        <p:tgtEl>
                                          <p:spTgt spid="7">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7">
                                            <p:txEl>
                                              <p:pRg st="1" end="1"/>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7750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a:extLst>
              <a:ext uri="{FF2B5EF4-FFF2-40B4-BE49-F238E27FC236}">
                <a16:creationId xmlns:a16="http://schemas.microsoft.com/office/drawing/2014/main" id="{630BC2EE-B514-D068-36BA-370505558006}"/>
              </a:ext>
            </a:extLst>
          </p:cNvPr>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1: </a:t>
            </a:r>
          </a:p>
          <a:p>
            <a:pPr algn="ctr"/>
            <a:r>
              <a:rPr lang="en-US" sz="6000" b="1" dirty="0">
                <a:solidFill>
                  <a:schemeClr val="bg1"/>
                </a:solidFill>
                <a:latin typeface="Arial" panose="020B0604020202020204" pitchFamily="34" charset="0"/>
                <a:cs typeface="Arial" panose="020B0604020202020204" pitchFamily="34" charset="0"/>
              </a:rPr>
              <a:t>Introduction to Go Programming</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dirty="0">
                <a:solidFill>
                  <a:schemeClr val="bg1"/>
                </a:solidFill>
              </a:rPr>
              <a:t>2. </a:t>
            </a:r>
            <a:r>
              <a:rPr lang="en-US" sz="2550">
                <a:solidFill>
                  <a:schemeClr val="bg1"/>
                </a:solidFill>
              </a:rPr>
              <a:t>Programming Concepts </a:t>
            </a:r>
            <a:r>
              <a:rPr lang="en-US" sz="2550" dirty="0">
                <a:solidFill>
                  <a:schemeClr val="bg1"/>
                </a:solidFill>
              </a:rPr>
              <a:t>in Go</a:t>
            </a:r>
            <a:endParaRPr lang="en-US" sz="2550"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b="1" dirty="0">
                <a:solidFill>
                  <a:schemeClr val="bg1"/>
                </a:solidFill>
              </a:rPr>
              <a:t>3. Control Statements </a:t>
            </a:r>
            <a:endParaRPr lang="en-IN" sz="2550" b="1" dirty="0">
              <a:solidFill>
                <a:schemeClr val="bg1"/>
              </a:solidFill>
              <a:sym typeface="+mn-ea"/>
            </a:endParaRPr>
          </a:p>
        </p:txBody>
      </p:sp>
      <p:grpSp>
        <p:nvGrpSpPr>
          <p:cNvPr id="2" name="Group 1">
            <a:extLst>
              <a:ext uri="{FF2B5EF4-FFF2-40B4-BE49-F238E27FC236}">
                <a16:creationId xmlns:a16="http://schemas.microsoft.com/office/drawing/2014/main" id="{1FD617FD-29DD-7603-60C6-7DDD1D6B1D7A}"/>
              </a:ext>
            </a:extLst>
          </p:cNvPr>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3</a:t>
              </a:r>
              <a:endParaRPr lang="en-US" sz="2700" dirty="0">
                <a:solidFill>
                  <a:schemeClr val="bg1"/>
                </a:solidFill>
              </a:endParaRPr>
            </a:p>
          </p:txBody>
        </p:sp>
      </p:grpSp>
      <p:pic>
        <p:nvPicPr>
          <p:cNvPr id="11" name="Picture 10"/>
          <p:cNvPicPr>
            <a:picLocks noChangeAspect="1"/>
          </p:cNvPicPr>
          <p:nvPr/>
        </p:nvPicPr>
        <p:blipFill>
          <a:blip r:embed="rId3"/>
          <a:stretch>
            <a:fillRect/>
          </a:stretch>
        </p:blipFill>
        <p:spPr>
          <a:xfrm>
            <a:off x="10003899" y="6205940"/>
            <a:ext cx="6493331" cy="842010"/>
          </a:xfrm>
          <a:prstGeom prst="rect">
            <a:avLst/>
          </a:prstGeom>
        </p:spPr>
      </p:pic>
      <p:sp>
        <p:nvSpPr>
          <p:cNvPr id="12" name="TextBox 11"/>
          <p:cNvSpPr txBox="1"/>
          <p:nvPr/>
        </p:nvSpPr>
        <p:spPr>
          <a:xfrm>
            <a:off x="10192199" y="6387450"/>
            <a:ext cx="6226814" cy="484748"/>
          </a:xfrm>
          <a:prstGeom prst="rect">
            <a:avLst/>
          </a:prstGeom>
          <a:noFill/>
        </p:spPr>
        <p:txBody>
          <a:bodyPr wrap="square" rtlCol="0">
            <a:spAutoFit/>
          </a:bodyPr>
          <a:lstStyle/>
          <a:p>
            <a:r>
              <a:rPr lang="en-US" sz="2550" dirty="0">
                <a:solidFill>
                  <a:schemeClr val="bg1"/>
                </a:solidFill>
              </a:rPr>
              <a:t>4. </a:t>
            </a:r>
            <a:r>
              <a:rPr lang="en-US" sz="2550" dirty="0">
                <a:solidFill>
                  <a:schemeClr val="bg1"/>
                </a:solidFill>
                <a:sym typeface="+mn-ea"/>
              </a:rPr>
              <a:t>Setting up the Go Environment</a:t>
            </a:r>
            <a:r>
              <a:rPr lang="en-US" sz="2550" dirty="0">
                <a:solidFill>
                  <a:schemeClr val="bg1"/>
                </a:solidFill>
              </a:rPr>
              <a:t> </a:t>
            </a:r>
            <a:endParaRPr lang="en-IN" sz="2550" dirty="0">
              <a:solidFill>
                <a:schemeClr val="bg1"/>
              </a:solidFill>
              <a:sym typeface="+mn-ea"/>
            </a:endParaRPr>
          </a:p>
        </p:txBody>
      </p:sp>
      <p:pic>
        <p:nvPicPr>
          <p:cNvPr id="19" name="Picture 18" descr="A group of people working on a computer&#10;&#10;Description automatically generated">
            <a:extLst>
              <a:ext uri="{FF2B5EF4-FFF2-40B4-BE49-F238E27FC236}">
                <a16:creationId xmlns:a16="http://schemas.microsoft.com/office/drawing/2014/main" id="{23D6E3C1-58CE-2F19-8892-F3D884716E0B}"/>
              </a:ext>
            </a:extLst>
          </p:cNvPr>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a:extLst>
              <a:ext uri="{FF2B5EF4-FFF2-40B4-BE49-F238E27FC236}">
                <a16:creationId xmlns:a16="http://schemas.microsoft.com/office/drawing/2014/main" id="{27495B32-5FB1-34A3-D988-0E7A7F7DCFE6}"/>
              </a:ext>
            </a:extLst>
          </p:cNvPr>
          <p:cNvPicPr>
            <a:picLocks noChangeAspect="1"/>
          </p:cNvPicPr>
          <p:nvPr/>
        </p:nvPicPr>
        <p:blipFill>
          <a:blip r:embed="rId3"/>
          <a:stretch>
            <a:fillRect/>
          </a:stretch>
        </p:blipFill>
        <p:spPr>
          <a:xfrm>
            <a:off x="10003897" y="3287044"/>
            <a:ext cx="6493331" cy="842429"/>
          </a:xfrm>
          <a:prstGeom prst="rect">
            <a:avLst/>
          </a:prstGeom>
        </p:spPr>
      </p:pic>
      <p:sp>
        <p:nvSpPr>
          <p:cNvPr id="20" name="TextBox 19">
            <a:extLst>
              <a:ext uri="{FF2B5EF4-FFF2-40B4-BE49-F238E27FC236}">
                <a16:creationId xmlns:a16="http://schemas.microsoft.com/office/drawing/2014/main" id="{1535CDEE-22C8-802E-CAC0-6924C1DF8102}"/>
              </a:ext>
            </a:extLst>
          </p:cNvPr>
          <p:cNvSpPr txBox="1"/>
          <p:nvPr/>
        </p:nvSpPr>
        <p:spPr>
          <a:xfrm>
            <a:off x="10192199" y="3475530"/>
            <a:ext cx="6226814" cy="484748"/>
          </a:xfrm>
          <a:prstGeom prst="rect">
            <a:avLst/>
          </a:prstGeom>
          <a:noFill/>
        </p:spPr>
        <p:txBody>
          <a:bodyPr wrap="square" rtlCol="0">
            <a:spAutoFit/>
          </a:bodyPr>
          <a:lstStyle/>
          <a:p>
            <a:r>
              <a:rPr lang="en-US" sz="2550" dirty="0">
                <a:solidFill>
                  <a:schemeClr val="bg1"/>
                </a:solidFill>
              </a:rPr>
              <a:t>1.</a:t>
            </a:r>
            <a:r>
              <a:rPr lang="en-US" sz="2550" dirty="0">
                <a:solidFill>
                  <a:schemeClr val="bg1"/>
                </a:solidFill>
                <a:latin typeface="Roboto" panose="02000000000000000000" pitchFamily="2" charset="0"/>
              </a:rPr>
              <a:t> </a:t>
            </a:r>
            <a:r>
              <a:rPr lang="en-US" sz="2550" dirty="0">
                <a:solidFill>
                  <a:schemeClr val="bg1"/>
                </a:solidFill>
              </a:rPr>
              <a:t>Introduction to Go</a:t>
            </a:r>
            <a:endParaRPr lang="en-US" sz="2550" dirty="0">
              <a:solidFill>
                <a:schemeClr val="bg1"/>
              </a:solidFill>
              <a:sym typeface="+mn-ea"/>
            </a:endParaRPr>
          </a:p>
        </p:txBody>
      </p:sp>
    </p:spTree>
    <p:extLst>
      <p:ext uri="{BB962C8B-B14F-4D97-AF65-F5344CB8AC3E}">
        <p14:creationId xmlns:p14="http://schemas.microsoft.com/office/powerpoint/2010/main" val="2658289244"/>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8E2E7-74CE-D40C-FEC4-3C0AB5E0E880}"/>
              </a:ext>
            </a:extLst>
          </p:cNvPr>
          <p:cNvSpPr>
            <a:spLocks noGrp="1"/>
          </p:cNvSpPr>
          <p:nvPr>
            <p:ph type="title"/>
          </p:nvPr>
        </p:nvSpPr>
        <p:spPr/>
        <p:txBody>
          <a:bodyPr/>
          <a:lstStyle/>
          <a:p>
            <a:r>
              <a:rPr lang="en-US" dirty="0"/>
              <a:t>Topics</a:t>
            </a:r>
          </a:p>
        </p:txBody>
      </p:sp>
      <p:sp>
        <p:nvSpPr>
          <p:cNvPr id="3" name="Content Placeholder 2">
            <a:extLst>
              <a:ext uri="{FF2B5EF4-FFF2-40B4-BE49-F238E27FC236}">
                <a16:creationId xmlns:a16="http://schemas.microsoft.com/office/drawing/2014/main" id="{C8FA2E1C-AC79-8226-13C7-746BC904F93E}"/>
              </a:ext>
            </a:extLst>
          </p:cNvPr>
          <p:cNvSpPr>
            <a:spLocks noGrp="1"/>
          </p:cNvSpPr>
          <p:nvPr>
            <p:ph idx="1"/>
          </p:nvPr>
        </p:nvSpPr>
        <p:spPr/>
        <p:txBody>
          <a:bodyPr/>
          <a:lstStyle/>
          <a:p>
            <a:r>
              <a:rPr lang="en-US" dirty="0"/>
              <a:t>Break Statement</a:t>
            </a:r>
          </a:p>
          <a:p>
            <a:r>
              <a:rPr lang="en-US" dirty="0"/>
              <a:t>Continue Statement</a:t>
            </a:r>
          </a:p>
          <a:p>
            <a:endParaRPr lang="en-US" dirty="0"/>
          </a:p>
        </p:txBody>
      </p:sp>
    </p:spTree>
    <p:extLst>
      <p:ext uri="{BB962C8B-B14F-4D97-AF65-F5344CB8AC3E}">
        <p14:creationId xmlns:p14="http://schemas.microsoft.com/office/powerpoint/2010/main" val="424227779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802F9CF-AD75-90FC-6AF3-602E67FE5689}"/>
              </a:ext>
            </a:extLst>
          </p:cNvPr>
          <p:cNvSpPr>
            <a:spLocks noGrp="1"/>
          </p:cNvSpPr>
          <p:nvPr>
            <p:ph type="title"/>
          </p:nvPr>
        </p:nvSpPr>
        <p:spPr/>
        <p:txBody>
          <a:bodyPr/>
          <a:lstStyle/>
          <a:p>
            <a:r>
              <a:rPr lang="en-US" dirty="0"/>
              <a:t>Learning Objectives</a:t>
            </a:r>
          </a:p>
        </p:txBody>
      </p:sp>
      <p:sp>
        <p:nvSpPr>
          <p:cNvPr id="6" name="Content Placeholder 5">
            <a:extLst>
              <a:ext uri="{FF2B5EF4-FFF2-40B4-BE49-F238E27FC236}">
                <a16:creationId xmlns:a16="http://schemas.microsoft.com/office/drawing/2014/main" id="{B2FA9EEE-B711-7A63-4CF6-DC5C26FAE343}"/>
              </a:ext>
            </a:extLst>
          </p:cNvPr>
          <p:cNvSpPr>
            <a:spLocks noGrp="1"/>
          </p:cNvSpPr>
          <p:nvPr>
            <p:ph idx="1"/>
          </p:nvPr>
        </p:nvSpPr>
        <p:spPr/>
        <p:txBody>
          <a:bodyPr/>
          <a:lstStyle/>
          <a:p>
            <a:pPr marL="180000" indent="0">
              <a:buNone/>
            </a:pPr>
            <a:r>
              <a:rPr lang="en-US" dirty="0"/>
              <a:t>By the end of this lesson, you will be able to:</a:t>
            </a:r>
          </a:p>
          <a:p>
            <a:r>
              <a:rPr lang="en-US" dirty="0"/>
              <a:t>Use break and continue in Golang program</a:t>
            </a:r>
          </a:p>
        </p:txBody>
      </p:sp>
    </p:spTree>
    <p:extLst>
      <p:ext uri="{BB962C8B-B14F-4D97-AF65-F5344CB8AC3E}">
        <p14:creationId xmlns:p14="http://schemas.microsoft.com/office/powerpoint/2010/main" val="296856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24839-84DC-8AD4-E863-1DA1759AA6F6}"/>
              </a:ext>
            </a:extLst>
          </p:cNvPr>
          <p:cNvSpPr>
            <a:spLocks noGrp="1"/>
          </p:cNvSpPr>
          <p:nvPr>
            <p:ph type="title" idx="4294967295"/>
          </p:nvPr>
        </p:nvSpPr>
        <p:spPr>
          <a:xfrm>
            <a:off x="1257300" y="2565400"/>
            <a:ext cx="15773400" cy="4279900"/>
          </a:xfrm>
        </p:spPr>
        <p:txBody>
          <a:bodyPr/>
          <a:lstStyle/>
          <a:p>
            <a:r>
              <a:rPr lang="en-US" dirty="0">
                <a:solidFill>
                  <a:srgbClr val="1155CC"/>
                </a:solidFill>
              </a:rPr>
              <a:t>Break Statement</a:t>
            </a:r>
          </a:p>
        </p:txBody>
      </p:sp>
    </p:spTree>
    <p:extLst>
      <p:ext uri="{BB962C8B-B14F-4D97-AF65-F5344CB8AC3E}">
        <p14:creationId xmlns:p14="http://schemas.microsoft.com/office/powerpoint/2010/main" val="124518236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lstStyle/>
          <a:p>
            <a:r>
              <a:rPr lang="en-US" dirty="0"/>
              <a:t>Break Statement</a:t>
            </a:r>
          </a:p>
        </p:txBody>
      </p:sp>
      <p:sp>
        <p:nvSpPr>
          <p:cNvPr id="9" name="Rectangle: Rounded Corners 8">
            <a:extLst>
              <a:ext uri="{FF2B5EF4-FFF2-40B4-BE49-F238E27FC236}">
                <a16:creationId xmlns:a16="http://schemas.microsoft.com/office/drawing/2014/main" id="{95CCE6DC-2A90-F96E-C02A-42AD5CC72792}"/>
              </a:ext>
            </a:extLst>
          </p:cNvPr>
          <p:cNvSpPr/>
          <p:nvPr/>
        </p:nvSpPr>
        <p:spPr bwMode="auto">
          <a:xfrm>
            <a:off x="607218" y="2324661"/>
            <a:ext cx="13790955" cy="5639265"/>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40000" lvl="1" indent="-360000" fontAlgn="base">
              <a:spcBef>
                <a:spcPts val="1200"/>
              </a:spcBef>
              <a:spcAft>
                <a:spcPts val="1200"/>
              </a:spcAft>
              <a:buClr>
                <a:srgbClr val="095A82"/>
              </a:buClr>
              <a:buSzPct val="100000"/>
              <a:buBlip>
                <a:blip r:embed="rId3"/>
              </a:buBlip>
              <a:defRPr/>
            </a:pPr>
            <a:r>
              <a:rPr lang="en-US" sz="2400" noProof="1">
                <a:solidFill>
                  <a:srgbClr val="404040"/>
                </a:solidFill>
                <a:latin typeface="Arial" panose="020B0604020202020204" pitchFamily="34" charset="0"/>
                <a:cs typeface="Arial" panose="020B0604020202020204" pitchFamily="34" charset="0"/>
              </a:rPr>
              <a:t>The </a:t>
            </a:r>
            <a:r>
              <a:rPr lang="en-US" sz="2400" b="1" noProof="1">
                <a:solidFill>
                  <a:srgbClr val="404040"/>
                </a:solidFill>
                <a:latin typeface="Arial" panose="020B0604020202020204" pitchFamily="34" charset="0"/>
                <a:cs typeface="Arial" panose="020B0604020202020204" pitchFamily="34" charset="0"/>
              </a:rPr>
              <a:t>break</a:t>
            </a:r>
            <a:r>
              <a:rPr lang="en-US" sz="2400" noProof="1">
                <a:solidFill>
                  <a:srgbClr val="404040"/>
                </a:solidFill>
                <a:latin typeface="Arial" panose="020B0604020202020204" pitchFamily="34" charset="0"/>
                <a:cs typeface="Arial" panose="020B0604020202020204" pitchFamily="34" charset="0"/>
              </a:rPr>
              <a:t> statement is used to exit a loop prematurely.</a:t>
            </a:r>
          </a:p>
          <a:p>
            <a:pPr marL="540000" lvl="1" indent="-360000" fontAlgn="base">
              <a:spcBef>
                <a:spcPts val="1200"/>
              </a:spcBef>
              <a:spcAft>
                <a:spcPts val="1200"/>
              </a:spcAft>
              <a:buClr>
                <a:srgbClr val="095A82"/>
              </a:buClr>
              <a:buSzPct val="100000"/>
              <a:buBlip>
                <a:blip r:embed="rId3"/>
              </a:buBlip>
              <a:defRPr/>
            </a:pPr>
            <a:r>
              <a:rPr lang="en-US" sz="2400" noProof="1">
                <a:solidFill>
                  <a:srgbClr val="404040"/>
                </a:solidFill>
                <a:latin typeface="Arial" panose="020B0604020202020204" pitchFamily="34" charset="0"/>
                <a:cs typeface="Arial" panose="020B0604020202020204" pitchFamily="34" charset="0"/>
              </a:rPr>
              <a:t>It can be used with both </a:t>
            </a:r>
            <a:r>
              <a:rPr lang="en-US" sz="2400" b="1" noProof="1">
                <a:solidFill>
                  <a:srgbClr val="404040"/>
                </a:solidFill>
                <a:latin typeface="Arial" panose="020B0604020202020204" pitchFamily="34" charset="0"/>
                <a:cs typeface="Arial" panose="020B0604020202020204" pitchFamily="34" charset="0"/>
              </a:rPr>
              <a:t>for</a:t>
            </a:r>
            <a:r>
              <a:rPr lang="en-US" sz="2400" noProof="1">
                <a:solidFill>
                  <a:srgbClr val="404040"/>
                </a:solidFill>
                <a:latin typeface="Arial" panose="020B0604020202020204" pitchFamily="34" charset="0"/>
                <a:cs typeface="Arial" panose="020B0604020202020204" pitchFamily="34" charset="0"/>
              </a:rPr>
              <a:t> and </a:t>
            </a:r>
            <a:r>
              <a:rPr lang="en-US" sz="2400" b="1" noProof="1">
                <a:solidFill>
                  <a:srgbClr val="404040"/>
                </a:solidFill>
                <a:latin typeface="Arial" panose="020B0604020202020204" pitchFamily="34" charset="0"/>
                <a:cs typeface="Arial" panose="020B0604020202020204" pitchFamily="34" charset="0"/>
              </a:rPr>
              <a:t>switch</a:t>
            </a:r>
            <a:r>
              <a:rPr lang="en-US" sz="2400" noProof="1">
                <a:solidFill>
                  <a:srgbClr val="404040"/>
                </a:solidFill>
                <a:latin typeface="Arial" panose="020B0604020202020204" pitchFamily="34" charset="0"/>
                <a:cs typeface="Arial" panose="020B0604020202020204" pitchFamily="34" charset="0"/>
              </a:rPr>
              <a:t> statements to terminate the loop or switch block before it naturally completes.</a:t>
            </a:r>
          </a:p>
          <a:p>
            <a:pPr marL="540000" lvl="1" indent="-360000" fontAlgn="base">
              <a:spcBef>
                <a:spcPts val="1200"/>
              </a:spcBef>
              <a:spcAft>
                <a:spcPts val="1200"/>
              </a:spcAft>
              <a:buClr>
                <a:srgbClr val="095A82"/>
              </a:buClr>
              <a:buSzPct val="100000"/>
              <a:buBlip>
                <a:blip r:embed="rId3"/>
              </a:buBlip>
              <a:defRPr/>
            </a:pPr>
            <a:r>
              <a:rPr lang="en-US" sz="2400" noProof="1">
                <a:solidFill>
                  <a:srgbClr val="404040"/>
                </a:solidFill>
                <a:latin typeface="Arial" panose="020B0604020202020204" pitchFamily="34" charset="0"/>
                <a:cs typeface="Arial" panose="020B0604020202020204" pitchFamily="34" charset="0"/>
              </a:rPr>
              <a:t>In a for loop, the break statement is used to immediately exit the loop.</a:t>
            </a:r>
          </a:p>
          <a:p>
            <a:pPr marL="540000" lvl="1" indent="-360000" fontAlgn="base">
              <a:spcBef>
                <a:spcPts val="1200"/>
              </a:spcBef>
              <a:spcAft>
                <a:spcPts val="1200"/>
              </a:spcAft>
              <a:buClr>
                <a:srgbClr val="095A82"/>
              </a:buClr>
              <a:buSzPct val="100000"/>
              <a:buBlip>
                <a:blip r:embed="rId3"/>
              </a:buBlip>
              <a:defRPr/>
            </a:pPr>
            <a:r>
              <a:rPr lang="en-US" sz="2400" noProof="1">
                <a:solidFill>
                  <a:srgbClr val="404040"/>
                </a:solidFill>
                <a:latin typeface="Arial" panose="020B0604020202020204" pitchFamily="34" charset="0"/>
                <a:cs typeface="Arial" panose="020B0604020202020204" pitchFamily="34" charset="0"/>
              </a:rPr>
              <a:t>In a switch statement, the break statement is used to exit the switch block.</a:t>
            </a:r>
          </a:p>
          <a:p>
            <a:pPr marL="540000" lvl="1" indent="-360000" fontAlgn="base">
              <a:spcBef>
                <a:spcPts val="1200"/>
              </a:spcBef>
              <a:spcAft>
                <a:spcPts val="1200"/>
              </a:spcAft>
              <a:buClr>
                <a:srgbClr val="095A82"/>
              </a:buClr>
              <a:buSzPct val="100000"/>
              <a:buBlip>
                <a:blip r:embed="rId3"/>
              </a:buBlip>
              <a:defRPr/>
            </a:pPr>
            <a:r>
              <a:rPr lang="en-US" sz="2400" noProof="1">
                <a:solidFill>
                  <a:srgbClr val="404040"/>
                </a:solidFill>
                <a:latin typeface="Arial" panose="020B0604020202020204" pitchFamily="34" charset="0"/>
                <a:cs typeface="Arial" panose="020B0604020202020204" pitchFamily="34" charset="0"/>
              </a:rPr>
              <a:t>The break statement is a useful tool for controlling the flow of your Go programs, especially when you need to exit a loop or prevent fall-through in a switch statement.</a:t>
            </a:r>
          </a:p>
          <a:p>
            <a:pPr marL="540000" lvl="1" indent="-360000" fontAlgn="base">
              <a:spcBef>
                <a:spcPts val="1200"/>
              </a:spcBef>
              <a:spcAft>
                <a:spcPts val="1200"/>
              </a:spcAft>
              <a:buClr>
                <a:srgbClr val="095A82"/>
              </a:buClr>
              <a:buSzPct val="100000"/>
              <a:buBlip>
                <a:blip r:embed="rId3"/>
              </a:buBlip>
              <a:defRPr/>
            </a:pPr>
            <a:r>
              <a:rPr lang="en-US" sz="2400" noProof="1">
                <a:solidFill>
                  <a:srgbClr val="404040"/>
                </a:solidFill>
                <a:latin typeface="Arial" panose="020B0604020202020204" pitchFamily="34" charset="0"/>
                <a:cs typeface="Arial" panose="020B0604020202020204" pitchFamily="34" charset="0"/>
              </a:rPr>
              <a:t>It also allows you to efficiently handle different scenarios and conditions in your code.</a:t>
            </a:r>
          </a:p>
        </p:txBody>
      </p:sp>
    </p:spTree>
    <p:extLst>
      <p:ext uri="{BB962C8B-B14F-4D97-AF65-F5344CB8AC3E}">
        <p14:creationId xmlns:p14="http://schemas.microsoft.com/office/powerpoint/2010/main" val="226938410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normAutofit/>
          </a:bodyPr>
          <a:lstStyle/>
          <a:p>
            <a:r>
              <a:rPr lang="en-US" dirty="0"/>
              <a:t>Break: For Loop</a:t>
            </a:r>
          </a:p>
        </p:txBody>
      </p:sp>
      <p:sp>
        <p:nvSpPr>
          <p:cNvPr id="3" name="Rectangle: Rounded Corners 2">
            <a:extLst>
              <a:ext uri="{FF2B5EF4-FFF2-40B4-BE49-F238E27FC236}">
                <a16:creationId xmlns:a16="http://schemas.microsoft.com/office/drawing/2014/main" id="{A9AC0643-35FF-9195-A588-A24EE52837E9}"/>
              </a:ext>
            </a:extLst>
          </p:cNvPr>
          <p:cNvSpPr/>
          <p:nvPr/>
        </p:nvSpPr>
        <p:spPr bwMode="auto">
          <a:xfrm>
            <a:off x="4022216" y="5038598"/>
            <a:ext cx="9639866" cy="4148946"/>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for </a:t>
            </a:r>
            <a:r>
              <a:rPr lang="en-US" sz="2400" dirty="0" err="1">
                <a:solidFill>
                  <a:srgbClr val="404040"/>
                </a:solidFill>
                <a:latin typeface="Consolas" panose="020B0609020204030204" pitchFamily="49" charset="0"/>
                <a:cs typeface="Arial" panose="020B0604020202020204" pitchFamily="34" charset="0"/>
                <a:sym typeface="Arial"/>
              </a:rPr>
              <a:t>i</a:t>
            </a:r>
            <a:r>
              <a:rPr lang="en-US" sz="2400" dirty="0">
                <a:solidFill>
                  <a:srgbClr val="404040"/>
                </a:solidFill>
                <a:latin typeface="Consolas" panose="020B0609020204030204" pitchFamily="49" charset="0"/>
                <a:cs typeface="Arial" panose="020B0604020202020204" pitchFamily="34" charset="0"/>
                <a:sym typeface="Arial"/>
              </a:rPr>
              <a:t> := 0; </a:t>
            </a:r>
            <a:r>
              <a:rPr lang="en-US" sz="2400" dirty="0" err="1">
                <a:solidFill>
                  <a:srgbClr val="404040"/>
                </a:solidFill>
                <a:latin typeface="Consolas" panose="020B0609020204030204" pitchFamily="49" charset="0"/>
                <a:cs typeface="Arial" panose="020B0604020202020204" pitchFamily="34" charset="0"/>
                <a:sym typeface="Arial"/>
              </a:rPr>
              <a:t>i</a:t>
            </a:r>
            <a:r>
              <a:rPr lang="en-US" sz="2400" dirty="0">
                <a:solidFill>
                  <a:srgbClr val="404040"/>
                </a:solidFill>
                <a:latin typeface="Consolas" panose="020B0609020204030204" pitchFamily="49" charset="0"/>
                <a:cs typeface="Arial" panose="020B0604020202020204" pitchFamily="34" charset="0"/>
                <a:sym typeface="Arial"/>
              </a:rPr>
              <a:t> &lt; 10; </a:t>
            </a:r>
            <a:r>
              <a:rPr lang="en-US" sz="2400" dirty="0" err="1">
                <a:solidFill>
                  <a:srgbClr val="404040"/>
                </a:solidFill>
                <a:latin typeface="Consolas" panose="020B0609020204030204" pitchFamily="49" charset="0"/>
                <a:cs typeface="Arial" panose="020B0604020202020204" pitchFamily="34" charset="0"/>
                <a:sym typeface="Arial"/>
              </a:rPr>
              <a:t>i</a:t>
            </a:r>
            <a:r>
              <a:rPr lang="en-US" sz="2400" dirty="0">
                <a:solidFill>
                  <a:srgbClr val="404040"/>
                </a:solidFill>
                <a:latin typeface="Consolas" panose="020B0609020204030204" pitchFamily="49" charset="0"/>
                <a:cs typeface="Arial" panose="020B0604020202020204" pitchFamily="34" charset="0"/>
                <a:sym typeface="Arial"/>
              </a:rPr>
              <a:t>++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if </a:t>
            </a:r>
            <a:r>
              <a:rPr lang="en-US" sz="2400" dirty="0" err="1">
                <a:solidFill>
                  <a:srgbClr val="404040"/>
                </a:solidFill>
                <a:latin typeface="Consolas" panose="020B0609020204030204" pitchFamily="49" charset="0"/>
                <a:cs typeface="Arial" panose="020B0604020202020204" pitchFamily="34" charset="0"/>
                <a:sym typeface="Arial"/>
              </a:rPr>
              <a:t>i</a:t>
            </a:r>
            <a:r>
              <a:rPr lang="en-US" sz="2400" dirty="0">
                <a:solidFill>
                  <a:srgbClr val="404040"/>
                </a:solidFill>
                <a:latin typeface="Consolas" panose="020B0609020204030204" pitchFamily="49" charset="0"/>
                <a:cs typeface="Arial" panose="020B0604020202020204" pitchFamily="34" charset="0"/>
                <a:sym typeface="Arial"/>
              </a:rPr>
              <a:t> == 5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break // Exit the loop when </a:t>
            </a:r>
            <a:r>
              <a:rPr lang="en-US" sz="2400" dirty="0" err="1">
                <a:solidFill>
                  <a:srgbClr val="404040"/>
                </a:solidFill>
                <a:latin typeface="Consolas" panose="020B0609020204030204" pitchFamily="49" charset="0"/>
                <a:cs typeface="Arial" panose="020B0604020202020204" pitchFamily="34" charset="0"/>
                <a:sym typeface="Arial"/>
              </a:rPr>
              <a:t>i</a:t>
            </a:r>
            <a:r>
              <a:rPr lang="en-US" sz="2400" dirty="0">
                <a:solidFill>
                  <a:srgbClr val="404040"/>
                </a:solidFill>
                <a:latin typeface="Consolas" panose="020B0609020204030204" pitchFamily="49" charset="0"/>
                <a:cs typeface="Arial" panose="020B0604020202020204" pitchFamily="34" charset="0"/>
                <a:sym typeface="Arial"/>
              </a:rPr>
              <a:t> is equal to 5</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r>
              <a:rPr lang="en-US" sz="2400" dirty="0" err="1">
                <a:solidFill>
                  <a:srgbClr val="404040"/>
                </a:solidFill>
                <a:latin typeface="Consolas" panose="020B0609020204030204" pitchFamily="49" charset="0"/>
                <a:cs typeface="Arial" panose="020B0604020202020204" pitchFamily="34" charset="0"/>
                <a:sym typeface="Arial"/>
              </a:rPr>
              <a:t>fmt.Println</a:t>
            </a:r>
            <a:r>
              <a:rPr lang="en-US" sz="2400" dirty="0">
                <a:solidFill>
                  <a:srgbClr val="404040"/>
                </a:solidFill>
                <a:latin typeface="Consolas" panose="020B0609020204030204" pitchFamily="49" charset="0"/>
                <a:cs typeface="Arial" panose="020B0604020202020204" pitchFamily="34" charset="0"/>
                <a:sym typeface="Arial"/>
              </a:rPr>
              <a:t>(</a:t>
            </a:r>
            <a:r>
              <a:rPr lang="en-US" sz="2400" dirty="0" err="1">
                <a:solidFill>
                  <a:srgbClr val="404040"/>
                </a:solidFill>
                <a:latin typeface="Consolas" panose="020B0609020204030204" pitchFamily="49" charset="0"/>
                <a:cs typeface="Arial" panose="020B0604020202020204" pitchFamily="34" charset="0"/>
                <a:sym typeface="Arial"/>
              </a:rPr>
              <a:t>i</a:t>
            </a:r>
            <a:r>
              <a:rPr lang="en-US" sz="2400" dirty="0">
                <a:solidFill>
                  <a:srgbClr val="404040"/>
                </a:solidFill>
                <a:latin typeface="Consolas" panose="020B0609020204030204" pitchFamily="49" charset="0"/>
                <a:cs typeface="Arial" panose="020B0604020202020204" pitchFamily="34" charset="0"/>
                <a:sym typeface="Arial"/>
              </a:rPr>
              <a:t>)</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a:t>
            </a:r>
          </a:p>
        </p:txBody>
      </p:sp>
      <p:sp>
        <p:nvSpPr>
          <p:cNvPr id="8" name="Rectangle: Rounded Corners 7">
            <a:extLst>
              <a:ext uri="{FF2B5EF4-FFF2-40B4-BE49-F238E27FC236}">
                <a16:creationId xmlns:a16="http://schemas.microsoft.com/office/drawing/2014/main" id="{C2C4C1A7-0A29-28DE-8D70-C83C9B363F8D}"/>
              </a:ext>
            </a:extLst>
          </p:cNvPr>
          <p:cNvSpPr/>
          <p:nvPr/>
        </p:nvSpPr>
        <p:spPr bwMode="auto">
          <a:xfrm>
            <a:off x="7496459" y="4586514"/>
            <a:ext cx="2692569" cy="45208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Syntax</a:t>
            </a:r>
          </a:p>
        </p:txBody>
      </p:sp>
      <p:sp>
        <p:nvSpPr>
          <p:cNvPr id="4" name="Rectangle: Rounded Corners 3">
            <a:extLst>
              <a:ext uri="{FF2B5EF4-FFF2-40B4-BE49-F238E27FC236}">
                <a16:creationId xmlns:a16="http://schemas.microsoft.com/office/drawing/2014/main" id="{95715557-06ED-200D-DF70-189E51CCFF9B}"/>
              </a:ext>
            </a:extLst>
          </p:cNvPr>
          <p:cNvSpPr/>
          <p:nvPr/>
        </p:nvSpPr>
        <p:spPr>
          <a:xfrm>
            <a:off x="752361" y="1967571"/>
            <a:ext cx="16650267" cy="1483200"/>
          </a:xfrm>
          <a:prstGeom prst="roundRect">
            <a:avLst>
              <a:gd name="adj" fmla="val 19465"/>
            </a:avLst>
          </a:prstGeom>
          <a:solidFill>
            <a:srgbClr val="4CC1EF">
              <a:lumMod val="60000"/>
              <a:lumOff val="40000"/>
              <a:alpha val="66000"/>
            </a:srgbClr>
          </a:solidFill>
          <a:ln w="12700" cap="flat" cmpd="sng" algn="ctr">
            <a:noFill/>
            <a:prstDash val="solid"/>
            <a:miter lim="800000"/>
          </a:ln>
          <a:effectLst/>
        </p:spPr>
        <p:txBody>
          <a:bodyPr rtlCol="0" anchor="ctr"/>
          <a:lstStyle/>
          <a:p>
            <a:pPr lvl="0" defTabSz="914400">
              <a:defRPr/>
            </a:pPr>
            <a:r>
              <a:rPr lang="en-US" sz="2400" noProof="1">
                <a:solidFill>
                  <a:srgbClr val="404040"/>
                </a:solidFill>
                <a:latin typeface="Arial" panose="020B0604020202020204" pitchFamily="34" charset="0"/>
                <a:cs typeface="Arial" panose="020B0604020202020204" pitchFamily="34" charset="0"/>
              </a:rPr>
              <a:t>In a for loop, the break statement is used to immediately exit the loop, regardless of whether the loop's condition is met. It allows you to prematurely terminate the loop and continue with the code after the loop.</a:t>
            </a:r>
          </a:p>
        </p:txBody>
      </p:sp>
    </p:spTree>
    <p:extLst>
      <p:ext uri="{BB962C8B-B14F-4D97-AF65-F5344CB8AC3E}">
        <p14:creationId xmlns:p14="http://schemas.microsoft.com/office/powerpoint/2010/main" val="291248712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normAutofit/>
          </a:bodyPr>
          <a:lstStyle/>
          <a:p>
            <a:r>
              <a:rPr lang="en-US" dirty="0"/>
              <a:t>Break: Switch Statement</a:t>
            </a:r>
          </a:p>
        </p:txBody>
      </p:sp>
      <p:sp>
        <p:nvSpPr>
          <p:cNvPr id="3" name="Rectangle: Rounded Corners 2">
            <a:extLst>
              <a:ext uri="{FF2B5EF4-FFF2-40B4-BE49-F238E27FC236}">
                <a16:creationId xmlns:a16="http://schemas.microsoft.com/office/drawing/2014/main" id="{A9AC0643-35FF-9195-A588-A24EE52837E9}"/>
              </a:ext>
            </a:extLst>
          </p:cNvPr>
          <p:cNvSpPr/>
          <p:nvPr/>
        </p:nvSpPr>
        <p:spPr bwMode="auto">
          <a:xfrm>
            <a:off x="824931" y="3978504"/>
            <a:ext cx="9552781" cy="5441268"/>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switch day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case "Monday":</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r>
              <a:rPr lang="en-US" sz="2400" dirty="0" err="1">
                <a:solidFill>
                  <a:srgbClr val="404040"/>
                </a:solidFill>
                <a:latin typeface="Consolas" panose="020B0609020204030204" pitchFamily="49" charset="0"/>
                <a:cs typeface="Arial" panose="020B0604020202020204" pitchFamily="34" charset="0"/>
                <a:sym typeface="Arial"/>
              </a:rPr>
              <a:t>fmt.Println</a:t>
            </a:r>
            <a:r>
              <a:rPr lang="en-US" sz="2400" dirty="0">
                <a:solidFill>
                  <a:srgbClr val="404040"/>
                </a:solidFill>
                <a:latin typeface="Consolas" panose="020B0609020204030204" pitchFamily="49" charset="0"/>
                <a:cs typeface="Arial" panose="020B0604020202020204" pitchFamily="34" charset="0"/>
                <a:sym typeface="Arial"/>
              </a:rPr>
              <a:t>("It's Monday.")</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case "Tuesday":</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r>
              <a:rPr lang="en-US" sz="2400" dirty="0" err="1">
                <a:solidFill>
                  <a:srgbClr val="404040"/>
                </a:solidFill>
                <a:latin typeface="Consolas" panose="020B0609020204030204" pitchFamily="49" charset="0"/>
                <a:cs typeface="Arial" panose="020B0604020202020204" pitchFamily="34" charset="0"/>
                <a:sym typeface="Arial"/>
              </a:rPr>
              <a:t>fmt.Println</a:t>
            </a:r>
            <a:r>
              <a:rPr lang="en-US" sz="2400" dirty="0">
                <a:solidFill>
                  <a:srgbClr val="404040"/>
                </a:solidFill>
                <a:latin typeface="Consolas" panose="020B0609020204030204" pitchFamily="49" charset="0"/>
                <a:cs typeface="Arial" panose="020B0604020202020204" pitchFamily="34" charset="0"/>
                <a:sym typeface="Arial"/>
              </a:rPr>
              <a:t>("It's Tuesday.")</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break // Exit the switch statement</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case "Wednesday":</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r>
              <a:rPr lang="en-US" sz="2400" dirty="0" err="1">
                <a:solidFill>
                  <a:srgbClr val="404040"/>
                </a:solidFill>
                <a:latin typeface="Consolas" panose="020B0609020204030204" pitchFamily="49" charset="0"/>
                <a:cs typeface="Arial" panose="020B0604020202020204" pitchFamily="34" charset="0"/>
                <a:sym typeface="Arial"/>
              </a:rPr>
              <a:t>fmt.Println</a:t>
            </a:r>
            <a:r>
              <a:rPr lang="en-US" sz="2400" dirty="0">
                <a:solidFill>
                  <a:srgbClr val="404040"/>
                </a:solidFill>
                <a:latin typeface="Consolas" panose="020B0609020204030204" pitchFamily="49" charset="0"/>
                <a:cs typeface="Arial" panose="020B0604020202020204" pitchFamily="34" charset="0"/>
                <a:sym typeface="Arial"/>
              </a:rPr>
              <a:t>("It's Wednesday.")}</a:t>
            </a:r>
          </a:p>
        </p:txBody>
      </p:sp>
      <p:sp>
        <p:nvSpPr>
          <p:cNvPr id="8" name="Rectangle: Rounded Corners 7">
            <a:extLst>
              <a:ext uri="{FF2B5EF4-FFF2-40B4-BE49-F238E27FC236}">
                <a16:creationId xmlns:a16="http://schemas.microsoft.com/office/drawing/2014/main" id="{C2C4C1A7-0A29-28DE-8D70-C83C9B363F8D}"/>
              </a:ext>
            </a:extLst>
          </p:cNvPr>
          <p:cNvSpPr/>
          <p:nvPr/>
        </p:nvSpPr>
        <p:spPr bwMode="auto">
          <a:xfrm>
            <a:off x="4083614" y="3581124"/>
            <a:ext cx="2399166" cy="383138"/>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Syntax</a:t>
            </a:r>
          </a:p>
        </p:txBody>
      </p:sp>
      <p:sp>
        <p:nvSpPr>
          <p:cNvPr id="4" name="Rectangle: Rounded Corners 3">
            <a:extLst>
              <a:ext uri="{FF2B5EF4-FFF2-40B4-BE49-F238E27FC236}">
                <a16:creationId xmlns:a16="http://schemas.microsoft.com/office/drawing/2014/main" id="{95715557-06ED-200D-DF70-189E51CCFF9B}"/>
              </a:ext>
            </a:extLst>
          </p:cNvPr>
          <p:cNvSpPr/>
          <p:nvPr/>
        </p:nvSpPr>
        <p:spPr>
          <a:xfrm>
            <a:off x="752361" y="1967571"/>
            <a:ext cx="16650267" cy="1483200"/>
          </a:xfrm>
          <a:prstGeom prst="roundRect">
            <a:avLst>
              <a:gd name="adj" fmla="val 19465"/>
            </a:avLst>
          </a:prstGeom>
          <a:solidFill>
            <a:schemeClr val="accent6">
              <a:lumMod val="40000"/>
              <a:lumOff val="60000"/>
              <a:alpha val="66000"/>
            </a:schemeClr>
          </a:solidFill>
          <a:ln w="12700" cap="flat" cmpd="sng" algn="ctr">
            <a:noFill/>
            <a:prstDash val="solid"/>
            <a:miter lim="800000"/>
          </a:ln>
          <a:effectLst/>
        </p:spPr>
        <p:txBody>
          <a:bodyPr rtlCol="0" anchor="ctr"/>
          <a:lstStyle/>
          <a:p>
            <a:pPr lvl="0" defTabSz="914400">
              <a:defRPr/>
            </a:pPr>
            <a:r>
              <a:rPr lang="en-US" sz="2400" noProof="1">
                <a:solidFill>
                  <a:srgbClr val="404040"/>
                </a:solidFill>
                <a:latin typeface="Arial" panose="020B0604020202020204" pitchFamily="34" charset="0"/>
                <a:cs typeface="Arial" panose="020B0604020202020204" pitchFamily="34" charset="0"/>
              </a:rPr>
              <a:t>In a switch statement, the </a:t>
            </a:r>
            <a:r>
              <a:rPr lang="en-US" sz="2400" b="1" noProof="1">
                <a:solidFill>
                  <a:srgbClr val="404040"/>
                </a:solidFill>
                <a:latin typeface="Arial" panose="020B0604020202020204" pitchFamily="34" charset="0"/>
                <a:cs typeface="Arial" panose="020B0604020202020204" pitchFamily="34" charset="0"/>
              </a:rPr>
              <a:t>break</a:t>
            </a:r>
            <a:r>
              <a:rPr lang="en-US" sz="2400" noProof="1">
                <a:solidFill>
                  <a:srgbClr val="404040"/>
                </a:solidFill>
                <a:latin typeface="Arial" panose="020B0604020202020204" pitchFamily="34" charset="0"/>
                <a:cs typeface="Arial" panose="020B0604020202020204" pitchFamily="34" charset="0"/>
              </a:rPr>
              <a:t> statement is used to exit the switch block. Without a break, a switch will continue executing subsequent case clauses even after a match is found. Adding a break statement prevents this fall-through behavior.</a:t>
            </a:r>
          </a:p>
        </p:txBody>
      </p:sp>
      <p:sp>
        <p:nvSpPr>
          <p:cNvPr id="5" name="Rectangle: Rounded Corners 4">
            <a:extLst>
              <a:ext uri="{FF2B5EF4-FFF2-40B4-BE49-F238E27FC236}">
                <a16:creationId xmlns:a16="http://schemas.microsoft.com/office/drawing/2014/main" id="{3B0ACD2A-43CF-93F4-2692-4CBDB6899861}"/>
              </a:ext>
            </a:extLst>
          </p:cNvPr>
          <p:cNvSpPr/>
          <p:nvPr/>
        </p:nvSpPr>
        <p:spPr>
          <a:xfrm>
            <a:off x="10377712" y="5841822"/>
            <a:ext cx="7085357" cy="1483200"/>
          </a:xfrm>
          <a:prstGeom prst="roundRect">
            <a:avLst>
              <a:gd name="adj" fmla="val 19465"/>
            </a:avLst>
          </a:prstGeom>
          <a:solidFill>
            <a:schemeClr val="accent3">
              <a:lumMod val="20000"/>
              <a:lumOff val="80000"/>
              <a:alpha val="66000"/>
            </a:schemeClr>
          </a:solidFill>
          <a:ln w="12700" cap="flat" cmpd="sng" algn="ctr">
            <a:noFill/>
            <a:prstDash val="solid"/>
            <a:miter lim="800000"/>
          </a:ln>
          <a:effectLst/>
        </p:spPr>
        <p:txBody>
          <a:bodyPr rtlCol="0" anchor="ctr"/>
          <a:lstStyle/>
          <a:p>
            <a:pPr lvl="0" defTabSz="914400">
              <a:defRPr/>
            </a:pPr>
            <a:r>
              <a:rPr lang="en-US" sz="2400" noProof="1">
                <a:solidFill>
                  <a:srgbClr val="404040"/>
                </a:solidFill>
                <a:latin typeface="Arial" panose="020B0604020202020204" pitchFamily="34" charset="0"/>
                <a:cs typeface="Arial" panose="020B0604020202020204" pitchFamily="34" charset="0"/>
              </a:rPr>
              <a:t>In this code, when day is </a:t>
            </a:r>
            <a:r>
              <a:rPr lang="en-US" sz="2400" b="1" noProof="1">
                <a:solidFill>
                  <a:srgbClr val="404040"/>
                </a:solidFill>
                <a:latin typeface="Arial" panose="020B0604020202020204" pitchFamily="34" charset="0"/>
                <a:cs typeface="Arial" panose="020B0604020202020204" pitchFamily="34" charset="0"/>
              </a:rPr>
              <a:t>Tuesday</a:t>
            </a:r>
            <a:r>
              <a:rPr lang="en-US" sz="2400" noProof="1">
                <a:solidFill>
                  <a:srgbClr val="404040"/>
                </a:solidFill>
                <a:latin typeface="Arial" panose="020B0604020202020204" pitchFamily="34" charset="0"/>
                <a:cs typeface="Arial" panose="020B0604020202020204" pitchFamily="34" charset="0"/>
              </a:rPr>
              <a:t>, the break statement causes the switch statement to exit immediately after printing </a:t>
            </a:r>
            <a:r>
              <a:rPr lang="en-US" sz="2400" b="1" noProof="1">
                <a:solidFill>
                  <a:srgbClr val="404040"/>
                </a:solidFill>
                <a:latin typeface="Arial" panose="020B0604020202020204" pitchFamily="34" charset="0"/>
                <a:cs typeface="Arial" panose="020B0604020202020204" pitchFamily="34" charset="0"/>
              </a:rPr>
              <a:t>It's Tuesday</a:t>
            </a:r>
            <a:r>
              <a:rPr lang="en-US" sz="2400" noProof="1">
                <a:solidFill>
                  <a:srgbClr val="404040"/>
                </a:solidFill>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395824377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ipe(left)">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4" grpId="0" animBg="1"/>
      <p:bldP spid="5"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7A65F958-0146-BA4A-8253-A15899E964AF}" vid="{3661ABC2-62D8-1140-B926-5EF1713490C0}"/>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7A65F958-0146-BA4A-8253-A15899E964AF}" vid="{F3F59CA5-C1A7-A94C-8600-6FC62280C6E4}"/>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7A65F958-0146-BA4A-8253-A15899E964AF}" vid="{C7DBEA53-9F15-B04F-B60E-FEA62461E99F}"/>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16125</TotalTime>
  <Words>584</Words>
  <Application>Microsoft Office PowerPoint</Application>
  <PresentationFormat>Custom</PresentationFormat>
  <Paragraphs>97</Paragraphs>
  <Slides>15</Slides>
  <Notes>6</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15</vt:i4>
      </vt:variant>
    </vt:vector>
  </HeadingPairs>
  <TitlesOfParts>
    <vt:vector size="23" baseType="lpstr">
      <vt:lpstr>Calibri</vt:lpstr>
      <vt:lpstr>Consolas</vt:lpstr>
      <vt:lpstr>Arial</vt:lpstr>
      <vt:lpstr>Roboto</vt:lpstr>
      <vt:lpstr>Calibri Light</vt:lpstr>
      <vt:lpstr>Office Theme</vt:lpstr>
      <vt:lpstr>Custom Design</vt:lpstr>
      <vt:lpstr>1_Custom Design</vt:lpstr>
      <vt:lpstr>Programming with Golang</vt:lpstr>
      <vt:lpstr>PowerPoint Presentation</vt:lpstr>
      <vt:lpstr>PowerPoint Presentation</vt:lpstr>
      <vt:lpstr>Topics</vt:lpstr>
      <vt:lpstr>Learning Objectives</vt:lpstr>
      <vt:lpstr>Break Statement</vt:lpstr>
      <vt:lpstr>Break Statement</vt:lpstr>
      <vt:lpstr>Break: For Loop</vt:lpstr>
      <vt:lpstr>Break: Switch Statement</vt:lpstr>
      <vt:lpstr>Break Example</vt:lpstr>
      <vt:lpstr>Continue Statement</vt:lpstr>
      <vt:lpstr>Continue</vt:lpstr>
      <vt:lpstr>Continue Example</vt:lpstr>
      <vt:lpstr>Summary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CONTENT</cp:lastModifiedBy>
  <cp:revision>65</cp:revision>
  <dcterms:created xsi:type="dcterms:W3CDTF">2023-08-03T08:03:42Z</dcterms:created>
  <dcterms:modified xsi:type="dcterms:W3CDTF">2023-10-20T07:32:38Z</dcterms:modified>
</cp:coreProperties>
</file>

<file path=docProps/thumbnail.jpeg>
</file>